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handoutMasterIdLst>
    <p:handoutMasterId r:id="rId32"/>
  </p:handoutMasterIdLst>
  <p:sldIdLst>
    <p:sldId id="256" r:id="rId2"/>
    <p:sldId id="293" r:id="rId3"/>
    <p:sldId id="331" r:id="rId4"/>
    <p:sldId id="295" r:id="rId5"/>
    <p:sldId id="274" r:id="rId6"/>
    <p:sldId id="332" r:id="rId7"/>
    <p:sldId id="333" r:id="rId8"/>
    <p:sldId id="319" r:id="rId9"/>
    <p:sldId id="292" r:id="rId10"/>
    <p:sldId id="338" r:id="rId11"/>
    <p:sldId id="339" r:id="rId12"/>
    <p:sldId id="340" r:id="rId13"/>
    <p:sldId id="341" r:id="rId14"/>
    <p:sldId id="336" r:id="rId15"/>
    <p:sldId id="359" r:id="rId16"/>
    <p:sldId id="344" r:id="rId17"/>
    <p:sldId id="342" r:id="rId18"/>
    <p:sldId id="343" r:id="rId19"/>
    <p:sldId id="345" r:id="rId20"/>
    <p:sldId id="346" r:id="rId21"/>
    <p:sldId id="347" r:id="rId22"/>
    <p:sldId id="353" r:id="rId23"/>
    <p:sldId id="354" r:id="rId24"/>
    <p:sldId id="355" r:id="rId25"/>
    <p:sldId id="356" r:id="rId26"/>
    <p:sldId id="357" r:id="rId27"/>
    <p:sldId id="358" r:id="rId28"/>
    <p:sldId id="360" r:id="rId29"/>
    <p:sldId id="361" r:id="rId30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ECF9"/>
    <a:srgbClr val="FFCCFF"/>
    <a:srgbClr val="CC99FF"/>
    <a:srgbClr val="C6BBCC"/>
    <a:srgbClr val="F5F3EC"/>
    <a:srgbClr val="987C4D"/>
    <a:srgbClr val="947D54"/>
    <a:srgbClr val="333333"/>
    <a:srgbClr val="CDC1B6"/>
    <a:srgbClr val="756B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681" autoAdjust="0"/>
    <p:restoredTop sz="92416" autoAdjust="0"/>
  </p:normalViewPr>
  <p:slideViewPr>
    <p:cSldViewPr>
      <p:cViewPr varScale="1">
        <p:scale>
          <a:sx n="109" d="100"/>
          <a:sy n="109" d="100"/>
        </p:scale>
        <p:origin x="-150" y="-7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6" d="100"/>
          <a:sy n="66" d="100"/>
        </p:scale>
        <p:origin x="-3106" y="-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4ABEAC-FD1E-446D-854E-09142DFB339C}" type="datetimeFigureOut">
              <a:rPr lang="ko-KR" altLang="en-US" smtClean="0"/>
              <a:t>2020-03-24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40037E-5901-4B68-9415-DA47D42FEF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250407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99D967-67B2-4132-B52D-A253871A1F24}" type="datetimeFigureOut">
              <a:rPr lang="ko-KR" altLang="en-US" smtClean="0"/>
              <a:t>2020-03-24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31EE08-D29B-4EEA-AE59-EA43F352A7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01018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ts val="2400"/>
              </a:lnSpc>
              <a:buFontTx/>
              <a:buNone/>
            </a:pPr>
            <a:r>
              <a:rPr lang="ko-KR" altLang="en-US" sz="1200" smtClean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기존에 운용되고 있는 공공도서관 및 대학도서관 웹 페이지 및 도서관 관리 시스템인 </a:t>
            </a:r>
            <a:r>
              <a:rPr lang="en-US" altLang="ko-KR" sz="1200" smtClean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KOLAS</a:t>
            </a:r>
            <a:r>
              <a:rPr lang="ko-KR" altLang="en-US" sz="1200" smtClean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를 참조</a:t>
            </a:r>
            <a:endParaRPr lang="en-US" altLang="ko-KR" sz="1200" smtClean="0">
              <a:solidFill>
                <a:srgbClr val="464646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1EE08-D29B-4EEA-AE59-EA43F352A71D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40751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ts val="2400"/>
              </a:lnSpc>
              <a:buFontTx/>
              <a:buNone/>
            </a:pPr>
            <a:r>
              <a:rPr lang="ko-KR" altLang="en-US" sz="120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기존에 운용되고 있는 공공도서관 및 대학도서관 웹 페이지 및 도서관 관리 시스템인 </a:t>
            </a:r>
            <a:r>
              <a:rPr lang="en-US" altLang="ko-KR" sz="120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KOLAS</a:t>
            </a:r>
            <a:r>
              <a:rPr lang="ko-KR" altLang="en-US" sz="120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를 참조</a:t>
            </a:r>
            <a:endParaRPr lang="en-US" altLang="ko-KR" sz="1200">
              <a:solidFill>
                <a:srgbClr val="464646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1EE08-D29B-4EEA-AE59-EA43F352A71D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40751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03F18-CB98-4E85-A37B-EF5A4E6C8DE7}" type="datetime1">
              <a:rPr lang="ko-KR" altLang="en-US" smtClean="0"/>
              <a:t>2020-03-24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963029" y="4845096"/>
            <a:ext cx="2133600" cy="273844"/>
          </a:xfrm>
        </p:spPr>
        <p:txBody>
          <a:bodyPr/>
          <a:lstStyle/>
          <a:p>
            <a:fld id="{8E974B11-60DB-405B-8211-256C6E0642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16414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16C65-58A5-46D5-A762-12670B92641B}" type="datetime1">
              <a:rPr lang="ko-KR" altLang="en-US" smtClean="0"/>
              <a:t>2020-03-24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74B11-60DB-405B-8211-256C6E0642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11846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05980"/>
            <a:ext cx="2057400" cy="4388644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05980"/>
            <a:ext cx="6019800" cy="4388644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09A68A-AC6E-41FE-B28C-2BB812CC2E01}" type="datetime1">
              <a:rPr lang="ko-KR" altLang="en-US" smtClean="0"/>
              <a:t>2020-03-24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74B11-60DB-405B-8211-256C6E0642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75857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B8B09-A0F3-4880-B090-7FDDEE5B5065}" type="datetime1">
              <a:rPr lang="ko-KR" altLang="en-US" smtClean="0"/>
              <a:t>2020-03-24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74B11-60DB-405B-8211-256C6E0642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23090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7D3F4-816B-4FA6-91FC-91836ECD0E53}" type="datetime1">
              <a:rPr lang="ko-KR" altLang="en-US" smtClean="0"/>
              <a:t>2020-03-24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74B11-60DB-405B-8211-256C6E0642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44931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B9FCFF-984A-4549-AB53-391F9EC1244A}" type="datetime1">
              <a:rPr lang="ko-KR" altLang="en-US" smtClean="0"/>
              <a:t>2020-03-24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74B11-60DB-405B-8211-256C6E0642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22156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8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8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18DE4-C4FE-4171-90C7-38CF01638033}" type="datetime1">
              <a:rPr lang="ko-KR" altLang="en-US" smtClean="0"/>
              <a:t>2020-03-24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74B11-60DB-405B-8211-256C6E0642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41612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587621-9D18-4C20-9B84-3E938621A025}" type="datetime1">
              <a:rPr lang="ko-KR" altLang="en-US" smtClean="0"/>
              <a:t>2020-03-24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74B11-60DB-405B-8211-256C6E0642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21827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7025646" y="4882221"/>
            <a:ext cx="2133600" cy="273844"/>
          </a:xfrm>
        </p:spPr>
        <p:txBody>
          <a:bodyPr/>
          <a:lstStyle>
            <a:lvl1pPr>
              <a:defRPr>
                <a:solidFill>
                  <a:srgbClr val="756B5F"/>
                </a:solidFill>
              </a:defRPr>
            </a:lvl1pPr>
          </a:lstStyle>
          <a:p>
            <a:fld id="{8E974B11-60DB-405B-8211-256C6E064270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5" name="직선 연결선 4"/>
          <p:cNvCxnSpPr/>
          <p:nvPr userDrawn="1"/>
        </p:nvCxnSpPr>
        <p:spPr>
          <a:xfrm>
            <a:off x="179512" y="87504"/>
            <a:ext cx="0" cy="270000"/>
          </a:xfrm>
          <a:prstGeom prst="line">
            <a:avLst/>
          </a:prstGeom>
          <a:ln w="38100">
            <a:solidFill>
              <a:srgbClr val="987C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D:\mega_IT\git\myproject\WebContent\image\logo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515" y="4371950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08017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3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3" y="1076327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7649B-2577-404C-858E-51E9DEBB2548}" type="datetime1">
              <a:rPr lang="ko-KR" altLang="en-US" smtClean="0"/>
              <a:t>2020-03-24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74B11-60DB-405B-8211-256C6E0642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47471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84C674-EF46-4F27-9E3E-4F6A170B0DC6}" type="datetime1">
              <a:rPr lang="ko-KR" altLang="en-US" smtClean="0"/>
              <a:t>2020-03-24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74B11-60DB-405B-8211-256C6E0642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68729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0F11ED-9D7B-4CCE-A57D-CC1D7760FB25}" type="datetime1">
              <a:rPr lang="ko-KR" altLang="en-US" smtClean="0"/>
              <a:t>2020-03-24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974B11-60DB-405B-8211-256C6E0642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71744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611560" y="1869088"/>
            <a:ext cx="62646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spc="100" smtClean="0">
                <a:solidFill>
                  <a:schemeClr val="bg2">
                    <a:lumMod val="25000"/>
                  </a:schemeClr>
                </a:solidFill>
                <a:ea typeface="HY헤드라인M" pitchFamily="18" charset="-127"/>
              </a:rPr>
              <a:t>Long</a:t>
            </a:r>
            <a:r>
              <a:rPr lang="en-US" altLang="ko-KR" sz="3200" b="1" spc="100" smtClean="0">
                <a:solidFill>
                  <a:schemeClr val="bg2">
                    <a:lumMod val="25000"/>
                  </a:schemeClr>
                </a:solidFill>
                <a:ea typeface="HY헤드라인M" pitchFamily="18" charset="-127"/>
                <a:cs typeface="Adobe Devanagari"/>
              </a:rPr>
              <a:t>`</a:t>
            </a:r>
            <a:r>
              <a:rPr lang="en-US" altLang="ko-KR" sz="3200" b="1" spc="100" smtClean="0">
                <a:solidFill>
                  <a:schemeClr val="bg2">
                    <a:lumMod val="25000"/>
                  </a:schemeClr>
                </a:solidFill>
                <a:ea typeface="HY헤드라인M" pitchFamily="18" charset="-127"/>
              </a:rPr>
              <a:t>s Food</a:t>
            </a:r>
            <a:r>
              <a:rPr lang="en-US" altLang="ko-KR" b="1" spc="100" smtClean="0">
                <a:solidFill>
                  <a:schemeClr val="bg2">
                    <a:lumMod val="25000"/>
                  </a:schemeClr>
                </a:solidFill>
                <a:ea typeface="HY헤드라인M" pitchFamily="18" charset="-127"/>
              </a:rPr>
              <a:t> </a:t>
            </a:r>
            <a:r>
              <a:rPr lang="en-US" altLang="ko-KR" sz="1100" b="1" smtClean="0">
                <a:solidFill>
                  <a:schemeClr val="bg2">
                    <a:lumMod val="25000"/>
                  </a:schemeClr>
                </a:solidFill>
                <a:latin typeface="HY나무L" pitchFamily="18" charset="-127"/>
                <a:ea typeface="HY나무L" pitchFamily="18" charset="-127"/>
              </a:rPr>
              <a:t>( </a:t>
            </a:r>
            <a:r>
              <a:rPr lang="ko-KR" altLang="en-US" sz="1100" b="1" smtClean="0">
                <a:solidFill>
                  <a:schemeClr val="bg2">
                    <a:lumMod val="25000"/>
                  </a:schemeClr>
                </a:solidFill>
                <a:latin typeface="HY나무L" pitchFamily="18" charset="-127"/>
                <a:ea typeface="HY나무L" pitchFamily="18" charset="-127"/>
              </a:rPr>
              <a:t>쇼핑몰 관리자</a:t>
            </a:r>
            <a:r>
              <a:rPr lang="en-US" altLang="ko-KR" sz="1100" b="1" smtClean="0">
                <a:solidFill>
                  <a:schemeClr val="bg2">
                    <a:lumMod val="25000"/>
                  </a:schemeClr>
                </a:solidFill>
                <a:latin typeface="HY나무L" pitchFamily="18" charset="-127"/>
                <a:ea typeface="HY나무L" pitchFamily="18" charset="-127"/>
              </a:rPr>
              <a:t>&amp;</a:t>
            </a:r>
            <a:r>
              <a:rPr lang="ko-KR" altLang="en-US" sz="1100" b="1" smtClean="0">
                <a:solidFill>
                  <a:schemeClr val="bg2">
                    <a:lumMod val="25000"/>
                  </a:schemeClr>
                </a:solidFill>
                <a:latin typeface="HY나무L" pitchFamily="18" charset="-127"/>
                <a:ea typeface="HY나무L" pitchFamily="18" charset="-127"/>
              </a:rPr>
              <a:t>사용자 통합 사이트</a:t>
            </a:r>
            <a:r>
              <a:rPr lang="en-US" altLang="ko-KR" sz="1100" b="1" smtClean="0">
                <a:solidFill>
                  <a:schemeClr val="bg2">
                    <a:lumMod val="25000"/>
                  </a:schemeClr>
                </a:solidFill>
                <a:latin typeface="HY나무L" pitchFamily="18" charset="-127"/>
                <a:ea typeface="HY나무L" pitchFamily="18" charset="-127"/>
              </a:rPr>
              <a:t>)</a:t>
            </a:r>
            <a:endParaRPr lang="en-US" altLang="ko-KR" sz="1100" b="1">
              <a:solidFill>
                <a:schemeClr val="bg2">
                  <a:lumMod val="25000"/>
                </a:schemeClr>
              </a:solidFill>
              <a:latin typeface="HY나무L" pitchFamily="18" charset="-127"/>
              <a:ea typeface="HY나무L" pitchFamily="18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-9216" y="1600392"/>
            <a:ext cx="675535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-9216" y="2815527"/>
            <a:ext cx="679025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905846" y="1091375"/>
            <a:ext cx="33061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smtClean="0">
                <a:latin typeface="HY수평선B" pitchFamily="18" charset="-127"/>
                <a:ea typeface="HY수평선B" pitchFamily="18" charset="-127"/>
              </a:rPr>
              <a:t>2020</a:t>
            </a:r>
            <a:r>
              <a:rPr lang="ko-KR" altLang="en-US" sz="1200" smtClean="0">
                <a:latin typeface="HY수평선B" pitchFamily="18" charset="-127"/>
                <a:ea typeface="HY수평선B" pitchFamily="18" charset="-127"/>
              </a:rPr>
              <a:t>년</a:t>
            </a:r>
            <a:r>
              <a:rPr lang="ko-KR" altLang="en-US" sz="2000" spc="-150" smtClean="0">
                <a:latin typeface="HY수평선B" pitchFamily="18" charset="-127"/>
                <a:ea typeface="HY수평선B" pitchFamily="18" charset="-127"/>
              </a:rPr>
              <a:t> </a:t>
            </a:r>
            <a:r>
              <a:rPr lang="en-US" altLang="ko-KR" sz="2000" spc="-150" smtClean="0">
                <a:latin typeface="HY수평선B" pitchFamily="18" charset="-127"/>
                <a:ea typeface="HY수평선B" pitchFamily="18" charset="-127"/>
              </a:rPr>
              <a:t>03 </a:t>
            </a:r>
            <a:r>
              <a:rPr lang="ko-KR" altLang="en-US" sz="1200" spc="-150" smtClean="0">
                <a:latin typeface="HY수평선B" pitchFamily="18" charset="-127"/>
                <a:ea typeface="HY수평선B" pitchFamily="18" charset="-127"/>
                <a:cs typeface="Arial Unicode MS" pitchFamily="50" charset="-127"/>
              </a:rPr>
              <a:t>월</a:t>
            </a:r>
            <a:r>
              <a:rPr lang="ko-KR" altLang="en-US" sz="2000" spc="-150" smtClean="0">
                <a:latin typeface="HY수평선B" pitchFamily="18" charset="-127"/>
                <a:ea typeface="HY수평선B" pitchFamily="18" charset="-127"/>
              </a:rPr>
              <a:t> </a:t>
            </a:r>
            <a:r>
              <a:rPr lang="en-US" altLang="ko-KR" sz="2000" spc="-150" smtClean="0">
                <a:latin typeface="HY수평선B" pitchFamily="18" charset="-127"/>
                <a:ea typeface="HY수평선B" pitchFamily="18" charset="-127"/>
              </a:rPr>
              <a:t> 20 </a:t>
            </a:r>
            <a:r>
              <a:rPr lang="ko-KR" altLang="en-US" sz="1200" spc="-150" smtClean="0">
                <a:latin typeface="HY수평선B" pitchFamily="18" charset="-127"/>
                <a:ea typeface="HY수평선B" pitchFamily="18" charset="-127"/>
                <a:cs typeface="Arial Unicode MS" pitchFamily="50" charset="-127"/>
              </a:rPr>
              <a:t>일</a:t>
            </a:r>
            <a:r>
              <a:rPr lang="en-US" altLang="ko-KR" sz="2000" spc="-150" smtClean="0">
                <a:latin typeface="HY수평선B" pitchFamily="18" charset="-127"/>
                <a:ea typeface="HY수평선B" pitchFamily="18" charset="-127"/>
              </a:rPr>
              <a:t>  </a:t>
            </a:r>
            <a:r>
              <a:rPr lang="ko-KR" altLang="en-US" sz="2000" spc="-150" smtClean="0">
                <a:latin typeface="HY수평선B" pitchFamily="18" charset="-127"/>
                <a:ea typeface="HY수평선B" pitchFamily="18" charset="-127"/>
              </a:rPr>
              <a:t>금 </a:t>
            </a:r>
            <a:r>
              <a:rPr lang="ko-KR" altLang="en-US" sz="1200" spc="-150" smtClean="0">
                <a:latin typeface="HY수평선B" pitchFamily="18" charset="-127"/>
                <a:ea typeface="HY수평선B" pitchFamily="18" charset="-127"/>
                <a:cs typeface="Arial Unicode MS" pitchFamily="50" charset="-127"/>
              </a:rPr>
              <a:t>요일</a:t>
            </a:r>
            <a:endParaRPr lang="ko-KR" altLang="en-US" sz="1200" spc="-150">
              <a:latin typeface="HY수평선B" pitchFamily="18" charset="-127"/>
              <a:ea typeface="HY수평선B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036819" y="3001838"/>
            <a:ext cx="5199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>
                <a:solidFill>
                  <a:srgbClr val="FFC000"/>
                </a:solidFill>
              </a:rPr>
              <a:t>자바기반 </a:t>
            </a:r>
            <a:r>
              <a:rPr lang="ko-KR" altLang="en-US" b="1" err="1">
                <a:solidFill>
                  <a:srgbClr val="FFC000"/>
                </a:solidFill>
              </a:rPr>
              <a:t>하이브리드</a:t>
            </a:r>
            <a:r>
              <a:rPr lang="ko-KR" altLang="en-US" b="1">
                <a:solidFill>
                  <a:srgbClr val="FFC000"/>
                </a:solidFill>
              </a:rPr>
              <a:t> </a:t>
            </a:r>
            <a:r>
              <a:rPr lang="ko-KR" altLang="en-US" b="1" err="1" smtClean="0">
                <a:solidFill>
                  <a:srgbClr val="FFC000"/>
                </a:solidFill>
              </a:rPr>
              <a:t>앱개발</a:t>
            </a:r>
            <a:r>
              <a:rPr lang="ko-KR" altLang="en-US" b="1" smtClean="0">
                <a:solidFill>
                  <a:srgbClr val="FFC000"/>
                </a:solidFill>
              </a:rPr>
              <a:t> </a:t>
            </a:r>
            <a:r>
              <a:rPr lang="en-US" altLang="ko-KR" b="1" smtClean="0">
                <a:solidFill>
                  <a:srgbClr val="FFC000"/>
                </a:solidFill>
              </a:rPr>
              <a:t>- </a:t>
            </a:r>
            <a:r>
              <a:rPr lang="ko-KR" altLang="en-US" b="1" err="1" smtClean="0">
                <a:solidFill>
                  <a:srgbClr val="FFC000"/>
                </a:solidFill>
              </a:rPr>
              <a:t>김영</a:t>
            </a:r>
            <a:r>
              <a:rPr lang="ko-KR" altLang="en-US" b="1" err="1">
                <a:solidFill>
                  <a:srgbClr val="FFC000"/>
                </a:solidFill>
              </a:rPr>
              <a:t>롱</a:t>
            </a:r>
            <a:endParaRPr lang="ko-KR" altLang="en-US" b="1">
              <a:solidFill>
                <a:srgbClr val="FFC000"/>
              </a:solidFill>
            </a:endParaRP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67" b="-10567"/>
          <a:stretch/>
        </p:blipFill>
        <p:spPr bwMode="auto">
          <a:xfrm>
            <a:off x="6191672" y="2499742"/>
            <a:ext cx="2952328" cy="2271022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240000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 descr="D:\mega_IT\git\myproject\WebContent\image\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735909"/>
            <a:ext cx="755576" cy="755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7616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74B11-60DB-405B-8211-256C6E064270}" type="slidenum">
              <a:rPr lang="ko-KR" altLang="en-US" smtClean="0"/>
              <a:t>10</a:t>
            </a:fld>
            <a:endParaRPr lang="ko-KR" altLang="en-US"/>
          </a:p>
        </p:txBody>
      </p:sp>
      <p:grpSp>
        <p:nvGrpSpPr>
          <p:cNvPr id="6" name="그룹 5"/>
          <p:cNvGrpSpPr/>
          <p:nvPr/>
        </p:nvGrpSpPr>
        <p:grpSpPr>
          <a:xfrm>
            <a:off x="106491" y="1714569"/>
            <a:ext cx="605757" cy="614451"/>
            <a:chOff x="861370" y="2362099"/>
            <a:chExt cx="605757" cy="819269"/>
          </a:xfrm>
        </p:grpSpPr>
        <p:grpSp>
          <p:nvGrpSpPr>
            <p:cNvPr id="7" name="그룹 6"/>
            <p:cNvGrpSpPr/>
            <p:nvPr/>
          </p:nvGrpSpPr>
          <p:grpSpPr>
            <a:xfrm>
              <a:off x="971600" y="2362099"/>
              <a:ext cx="324000" cy="523198"/>
              <a:chOff x="269738" y="1916832"/>
              <a:chExt cx="324000" cy="523198"/>
            </a:xfrm>
          </p:grpSpPr>
          <p:sp>
            <p:nvSpPr>
              <p:cNvPr id="9" name="타원 8"/>
              <p:cNvSpPr>
                <a:spLocks noChangeAspect="1"/>
              </p:cNvSpPr>
              <p:nvPr/>
            </p:nvSpPr>
            <p:spPr>
              <a:xfrm>
                <a:off x="316520" y="1916832"/>
                <a:ext cx="225000" cy="1800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cxnSp>
            <p:nvCxnSpPr>
              <p:cNvPr id="10" name="직선 연결선 9"/>
              <p:cNvCxnSpPr/>
              <p:nvPr/>
            </p:nvCxnSpPr>
            <p:spPr>
              <a:xfrm>
                <a:off x="269738" y="2183348"/>
                <a:ext cx="32400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직선 연결선 10"/>
              <p:cNvCxnSpPr>
                <a:stCxn id="9" idx="4"/>
              </p:cNvCxnSpPr>
              <p:nvPr/>
            </p:nvCxnSpPr>
            <p:spPr>
              <a:xfrm>
                <a:off x="429020" y="2096832"/>
                <a:ext cx="0" cy="209924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직선 연결선 11"/>
              <p:cNvCxnSpPr/>
              <p:nvPr/>
            </p:nvCxnSpPr>
            <p:spPr>
              <a:xfrm>
                <a:off x="427052" y="2287630"/>
                <a:ext cx="152400" cy="1524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직선 연결선 12"/>
              <p:cNvCxnSpPr/>
              <p:nvPr/>
            </p:nvCxnSpPr>
            <p:spPr>
              <a:xfrm flipH="1">
                <a:off x="291254" y="2276872"/>
                <a:ext cx="144016" cy="1524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" name="TextBox 7"/>
            <p:cNvSpPr txBox="1"/>
            <p:nvPr/>
          </p:nvSpPr>
          <p:spPr>
            <a:xfrm>
              <a:off x="861370" y="2853073"/>
              <a:ext cx="605757" cy="3282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smtClean="0"/>
                <a:t>이용</a:t>
              </a:r>
              <a:r>
                <a:rPr lang="ko-KR" altLang="en-US" sz="1000"/>
                <a:t>자</a:t>
              </a: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666030" y="1012491"/>
            <a:ext cx="748923" cy="588777"/>
            <a:chOff x="692060" y="2362099"/>
            <a:chExt cx="748923" cy="785037"/>
          </a:xfrm>
        </p:grpSpPr>
        <p:grpSp>
          <p:nvGrpSpPr>
            <p:cNvPr id="15" name="그룹 14"/>
            <p:cNvGrpSpPr/>
            <p:nvPr/>
          </p:nvGrpSpPr>
          <p:grpSpPr>
            <a:xfrm>
              <a:off x="971600" y="2362099"/>
              <a:ext cx="324000" cy="523198"/>
              <a:chOff x="269738" y="1916832"/>
              <a:chExt cx="324000" cy="523198"/>
            </a:xfrm>
          </p:grpSpPr>
          <p:sp>
            <p:nvSpPr>
              <p:cNvPr id="17" name="타원 16"/>
              <p:cNvSpPr>
                <a:spLocks noChangeAspect="1"/>
              </p:cNvSpPr>
              <p:nvPr/>
            </p:nvSpPr>
            <p:spPr>
              <a:xfrm>
                <a:off x="316520" y="1916832"/>
                <a:ext cx="225000" cy="1800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cxnSp>
            <p:nvCxnSpPr>
              <p:cNvPr id="18" name="직선 연결선 17"/>
              <p:cNvCxnSpPr/>
              <p:nvPr/>
            </p:nvCxnSpPr>
            <p:spPr>
              <a:xfrm>
                <a:off x="269738" y="2183348"/>
                <a:ext cx="32400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/>
              <p:cNvCxnSpPr>
                <a:stCxn id="17" idx="4"/>
              </p:cNvCxnSpPr>
              <p:nvPr/>
            </p:nvCxnSpPr>
            <p:spPr>
              <a:xfrm>
                <a:off x="429020" y="2096832"/>
                <a:ext cx="0" cy="209924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/>
              <p:cNvCxnSpPr/>
              <p:nvPr/>
            </p:nvCxnSpPr>
            <p:spPr>
              <a:xfrm>
                <a:off x="427052" y="2287630"/>
                <a:ext cx="152400" cy="1524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/>
              <p:cNvCxnSpPr/>
              <p:nvPr/>
            </p:nvCxnSpPr>
            <p:spPr>
              <a:xfrm flipH="1">
                <a:off x="291254" y="2276872"/>
                <a:ext cx="144016" cy="1524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TextBox 15"/>
            <p:cNvSpPr txBox="1"/>
            <p:nvPr/>
          </p:nvSpPr>
          <p:spPr>
            <a:xfrm>
              <a:off x="692060" y="2818841"/>
              <a:ext cx="748923" cy="3282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smtClean="0"/>
                <a:t>    비회원</a:t>
              </a:r>
              <a:endParaRPr lang="ko-KR" altLang="en-US" sz="1000"/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785269" y="2826007"/>
            <a:ext cx="530915" cy="588777"/>
            <a:chOff x="810398" y="2362099"/>
            <a:chExt cx="530915" cy="785037"/>
          </a:xfrm>
        </p:grpSpPr>
        <p:grpSp>
          <p:nvGrpSpPr>
            <p:cNvPr id="23" name="그룹 22"/>
            <p:cNvGrpSpPr/>
            <p:nvPr/>
          </p:nvGrpSpPr>
          <p:grpSpPr>
            <a:xfrm>
              <a:off x="971600" y="2362099"/>
              <a:ext cx="324000" cy="523198"/>
              <a:chOff x="269738" y="1916832"/>
              <a:chExt cx="324000" cy="523198"/>
            </a:xfrm>
          </p:grpSpPr>
          <p:sp>
            <p:nvSpPr>
              <p:cNvPr id="25" name="타원 24"/>
              <p:cNvSpPr>
                <a:spLocks noChangeAspect="1"/>
              </p:cNvSpPr>
              <p:nvPr/>
            </p:nvSpPr>
            <p:spPr>
              <a:xfrm>
                <a:off x="316520" y="1916832"/>
                <a:ext cx="225000" cy="1800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cxnSp>
            <p:nvCxnSpPr>
              <p:cNvPr id="26" name="직선 연결선 25"/>
              <p:cNvCxnSpPr/>
              <p:nvPr/>
            </p:nvCxnSpPr>
            <p:spPr>
              <a:xfrm>
                <a:off x="269738" y="2183348"/>
                <a:ext cx="32400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 26"/>
              <p:cNvCxnSpPr>
                <a:stCxn id="25" idx="4"/>
              </p:cNvCxnSpPr>
              <p:nvPr/>
            </p:nvCxnSpPr>
            <p:spPr>
              <a:xfrm>
                <a:off x="429020" y="2096832"/>
                <a:ext cx="0" cy="209924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/>
              <p:cNvCxnSpPr/>
              <p:nvPr/>
            </p:nvCxnSpPr>
            <p:spPr>
              <a:xfrm>
                <a:off x="427052" y="2287630"/>
                <a:ext cx="152400" cy="1524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/>
              <p:cNvCxnSpPr/>
              <p:nvPr/>
            </p:nvCxnSpPr>
            <p:spPr>
              <a:xfrm flipH="1">
                <a:off x="291254" y="2276872"/>
                <a:ext cx="144016" cy="1524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4" name="TextBox 23"/>
            <p:cNvSpPr txBox="1"/>
            <p:nvPr/>
          </p:nvSpPr>
          <p:spPr>
            <a:xfrm>
              <a:off x="810398" y="2818841"/>
              <a:ext cx="530915" cy="3282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smtClean="0"/>
                <a:t>  회원</a:t>
              </a:r>
              <a:endParaRPr lang="ko-KR" altLang="en-US" sz="1000"/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7928787" y="2166048"/>
            <a:ext cx="569388" cy="588778"/>
            <a:chOff x="871074" y="2362099"/>
            <a:chExt cx="569388" cy="785038"/>
          </a:xfrm>
        </p:grpSpPr>
        <p:grpSp>
          <p:nvGrpSpPr>
            <p:cNvPr id="31" name="그룹 30"/>
            <p:cNvGrpSpPr/>
            <p:nvPr/>
          </p:nvGrpSpPr>
          <p:grpSpPr>
            <a:xfrm>
              <a:off x="971600" y="2362099"/>
              <a:ext cx="324000" cy="523198"/>
              <a:chOff x="269738" y="1916832"/>
              <a:chExt cx="324000" cy="523198"/>
            </a:xfrm>
          </p:grpSpPr>
          <p:sp>
            <p:nvSpPr>
              <p:cNvPr id="33" name="타원 32"/>
              <p:cNvSpPr>
                <a:spLocks noChangeAspect="1"/>
              </p:cNvSpPr>
              <p:nvPr/>
            </p:nvSpPr>
            <p:spPr>
              <a:xfrm>
                <a:off x="316520" y="1916832"/>
                <a:ext cx="225000" cy="1800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cxnSp>
            <p:nvCxnSpPr>
              <p:cNvPr id="34" name="직선 연결선 33"/>
              <p:cNvCxnSpPr/>
              <p:nvPr/>
            </p:nvCxnSpPr>
            <p:spPr>
              <a:xfrm>
                <a:off x="269738" y="2183348"/>
                <a:ext cx="32400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직선 연결선 34"/>
              <p:cNvCxnSpPr>
                <a:stCxn id="33" idx="4"/>
              </p:cNvCxnSpPr>
              <p:nvPr/>
            </p:nvCxnSpPr>
            <p:spPr>
              <a:xfrm>
                <a:off x="429020" y="2096832"/>
                <a:ext cx="0" cy="209924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직선 연결선 35"/>
              <p:cNvCxnSpPr/>
              <p:nvPr/>
            </p:nvCxnSpPr>
            <p:spPr>
              <a:xfrm>
                <a:off x="427052" y="2287630"/>
                <a:ext cx="152400" cy="1524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/>
              <p:cNvCxnSpPr/>
              <p:nvPr/>
            </p:nvCxnSpPr>
            <p:spPr>
              <a:xfrm flipH="1">
                <a:off x="291254" y="2276872"/>
                <a:ext cx="144016" cy="1524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2" name="TextBox 31"/>
            <p:cNvSpPr txBox="1"/>
            <p:nvPr/>
          </p:nvSpPr>
          <p:spPr>
            <a:xfrm>
              <a:off x="871074" y="2818842"/>
              <a:ext cx="569388" cy="3282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smtClean="0"/>
                <a:t>관리자</a:t>
              </a:r>
              <a:endParaRPr lang="ko-KR" altLang="en-US" sz="1000"/>
            </a:p>
          </p:txBody>
        </p:sp>
      </p:grpSp>
      <p:sp>
        <p:nvSpPr>
          <p:cNvPr id="38" name="아래쪽 화살표 37"/>
          <p:cNvSpPr/>
          <p:nvPr/>
        </p:nvSpPr>
        <p:spPr>
          <a:xfrm rot="2700159" flipH="1">
            <a:off x="606943" y="1132432"/>
            <a:ext cx="143830" cy="625670"/>
          </a:xfrm>
          <a:prstGeom prst="downArrow">
            <a:avLst>
              <a:gd name="adj1" fmla="val 0"/>
              <a:gd name="adj2" fmla="val 40624"/>
            </a:avLst>
          </a:prstGeom>
          <a:noFill/>
          <a:ln w="254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/>
          </a:p>
        </p:txBody>
      </p:sp>
      <p:sp>
        <p:nvSpPr>
          <p:cNvPr id="40" name="타원 39"/>
          <p:cNvSpPr/>
          <p:nvPr/>
        </p:nvSpPr>
        <p:spPr>
          <a:xfrm>
            <a:off x="3579897" y="1201219"/>
            <a:ext cx="828093" cy="178740"/>
          </a:xfrm>
          <a:prstGeom prst="ellipse">
            <a:avLst/>
          </a:prstGeom>
          <a:solidFill>
            <a:srgbClr val="987C4D"/>
          </a:solidFill>
          <a:ln>
            <a:solidFill>
              <a:srgbClr val="987C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b="1"/>
              <a:t>회원가입</a:t>
            </a:r>
          </a:p>
        </p:txBody>
      </p:sp>
      <p:sp>
        <p:nvSpPr>
          <p:cNvPr id="41" name="타원 40"/>
          <p:cNvSpPr/>
          <p:nvPr/>
        </p:nvSpPr>
        <p:spPr>
          <a:xfrm>
            <a:off x="3607602" y="1511898"/>
            <a:ext cx="756084" cy="178739"/>
          </a:xfrm>
          <a:prstGeom prst="ellipse">
            <a:avLst/>
          </a:prstGeom>
          <a:solidFill>
            <a:srgbClr val="987C4D"/>
          </a:solidFill>
          <a:ln>
            <a:solidFill>
              <a:srgbClr val="987C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b="1"/>
              <a:t>로그인</a:t>
            </a:r>
          </a:p>
        </p:txBody>
      </p:sp>
      <p:sp>
        <p:nvSpPr>
          <p:cNvPr id="43" name="타원 42"/>
          <p:cNvSpPr/>
          <p:nvPr/>
        </p:nvSpPr>
        <p:spPr>
          <a:xfrm>
            <a:off x="1967200" y="4460392"/>
            <a:ext cx="756084" cy="268680"/>
          </a:xfrm>
          <a:prstGeom prst="ellipse">
            <a:avLst/>
          </a:prstGeom>
          <a:solidFill>
            <a:srgbClr val="987C4D"/>
          </a:solidFill>
          <a:ln>
            <a:solidFill>
              <a:srgbClr val="987C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b="1"/>
              <a:t>회원탈퇴</a:t>
            </a:r>
          </a:p>
        </p:txBody>
      </p:sp>
      <p:sp>
        <p:nvSpPr>
          <p:cNvPr id="45" name="타원 44"/>
          <p:cNvSpPr/>
          <p:nvPr/>
        </p:nvSpPr>
        <p:spPr>
          <a:xfrm>
            <a:off x="3059832" y="2566125"/>
            <a:ext cx="994385" cy="257669"/>
          </a:xfrm>
          <a:prstGeom prst="ellipse">
            <a:avLst/>
          </a:prstGeom>
          <a:solidFill>
            <a:srgbClr val="987C4D"/>
          </a:solidFill>
          <a:ln>
            <a:solidFill>
              <a:srgbClr val="987C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b="1" smtClean="0"/>
              <a:t>리뷰 작성</a:t>
            </a:r>
            <a:endParaRPr lang="ko-KR" altLang="en-US" sz="1000" b="1"/>
          </a:p>
        </p:txBody>
      </p:sp>
      <p:sp>
        <p:nvSpPr>
          <p:cNvPr id="57" name="타원 56"/>
          <p:cNvSpPr/>
          <p:nvPr/>
        </p:nvSpPr>
        <p:spPr>
          <a:xfrm>
            <a:off x="2242400" y="3813117"/>
            <a:ext cx="854408" cy="187074"/>
          </a:xfrm>
          <a:prstGeom prst="ellipse">
            <a:avLst/>
          </a:prstGeom>
          <a:solidFill>
            <a:srgbClr val="987C4D"/>
          </a:solidFill>
          <a:ln>
            <a:solidFill>
              <a:srgbClr val="987C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b="1" smtClean="0"/>
              <a:t>주문 목록</a:t>
            </a:r>
            <a:endParaRPr lang="ko-KR" altLang="en-US" sz="1000" b="1"/>
          </a:p>
        </p:txBody>
      </p:sp>
      <p:sp>
        <p:nvSpPr>
          <p:cNvPr id="58" name="타원 57"/>
          <p:cNvSpPr/>
          <p:nvPr/>
        </p:nvSpPr>
        <p:spPr>
          <a:xfrm>
            <a:off x="1924701" y="4124153"/>
            <a:ext cx="1044503" cy="219792"/>
          </a:xfrm>
          <a:prstGeom prst="ellipse">
            <a:avLst/>
          </a:prstGeom>
          <a:solidFill>
            <a:srgbClr val="987C4D"/>
          </a:solidFill>
          <a:ln>
            <a:solidFill>
              <a:srgbClr val="987C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b="1" smtClean="0"/>
              <a:t>포인트 정보</a:t>
            </a:r>
            <a:endParaRPr lang="ko-KR" altLang="en-US" sz="1000" b="1"/>
          </a:p>
        </p:txBody>
      </p:sp>
      <p:sp>
        <p:nvSpPr>
          <p:cNvPr id="63" name="아래쪽 화살표 62"/>
          <p:cNvSpPr/>
          <p:nvPr/>
        </p:nvSpPr>
        <p:spPr>
          <a:xfrm rot="8088326" flipH="1">
            <a:off x="582359" y="2377232"/>
            <a:ext cx="158470" cy="457962"/>
          </a:xfrm>
          <a:prstGeom prst="downArrow">
            <a:avLst>
              <a:gd name="adj1" fmla="val 0"/>
              <a:gd name="adj2" fmla="val 40624"/>
            </a:avLst>
          </a:prstGeom>
          <a:noFill/>
          <a:ln w="254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/>
          </a:p>
        </p:txBody>
      </p:sp>
      <p:sp>
        <p:nvSpPr>
          <p:cNvPr id="47" name="타원 46"/>
          <p:cNvSpPr/>
          <p:nvPr/>
        </p:nvSpPr>
        <p:spPr>
          <a:xfrm>
            <a:off x="2051720" y="1559559"/>
            <a:ext cx="756084" cy="257669"/>
          </a:xfrm>
          <a:prstGeom prst="ellipse">
            <a:avLst/>
          </a:prstGeom>
          <a:solidFill>
            <a:srgbClr val="987C4D"/>
          </a:solidFill>
          <a:ln>
            <a:solidFill>
              <a:srgbClr val="987C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b="1" smtClean="0"/>
              <a:t>상</a:t>
            </a:r>
            <a:r>
              <a:rPr lang="ko-KR" altLang="en-US" sz="1000" b="1"/>
              <a:t>품</a:t>
            </a:r>
            <a:r>
              <a:rPr lang="ko-KR" altLang="en-US" sz="1000" b="1" smtClean="0"/>
              <a:t>검색</a:t>
            </a:r>
            <a:endParaRPr lang="ko-KR" altLang="en-US" sz="1000" b="1"/>
          </a:p>
        </p:txBody>
      </p:sp>
      <p:sp>
        <p:nvSpPr>
          <p:cNvPr id="49" name="타원 48"/>
          <p:cNvSpPr/>
          <p:nvPr/>
        </p:nvSpPr>
        <p:spPr>
          <a:xfrm>
            <a:off x="1967129" y="2544441"/>
            <a:ext cx="756084" cy="257669"/>
          </a:xfrm>
          <a:prstGeom prst="ellipse">
            <a:avLst/>
          </a:prstGeom>
          <a:solidFill>
            <a:srgbClr val="987C4D"/>
          </a:solidFill>
          <a:ln>
            <a:solidFill>
              <a:srgbClr val="987C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b="1" smtClean="0"/>
              <a:t>상품구매</a:t>
            </a:r>
            <a:endParaRPr lang="ko-KR" altLang="en-US" sz="1000" b="1"/>
          </a:p>
        </p:txBody>
      </p:sp>
      <p:sp>
        <p:nvSpPr>
          <p:cNvPr id="52" name="타원 51"/>
          <p:cNvSpPr/>
          <p:nvPr/>
        </p:nvSpPr>
        <p:spPr>
          <a:xfrm>
            <a:off x="3488452" y="3536914"/>
            <a:ext cx="756084" cy="257669"/>
          </a:xfrm>
          <a:prstGeom prst="ellipse">
            <a:avLst/>
          </a:prstGeom>
          <a:solidFill>
            <a:srgbClr val="987C4D"/>
          </a:solidFill>
          <a:ln>
            <a:solidFill>
              <a:srgbClr val="987C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b="1" smtClean="0"/>
              <a:t>장바구니</a:t>
            </a:r>
            <a:endParaRPr lang="ko-KR" altLang="en-US" sz="1000" b="1"/>
          </a:p>
        </p:txBody>
      </p:sp>
      <p:sp>
        <p:nvSpPr>
          <p:cNvPr id="65" name="타원 64"/>
          <p:cNvSpPr/>
          <p:nvPr/>
        </p:nvSpPr>
        <p:spPr>
          <a:xfrm>
            <a:off x="4824164" y="3342706"/>
            <a:ext cx="908491" cy="257669"/>
          </a:xfrm>
          <a:prstGeom prst="ellipse">
            <a:avLst/>
          </a:prstGeom>
          <a:solidFill>
            <a:srgbClr val="987C4D"/>
          </a:solidFill>
          <a:ln>
            <a:solidFill>
              <a:srgbClr val="987C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000" b="1" smtClean="0"/>
              <a:t>C.S</a:t>
            </a:r>
            <a:r>
              <a:rPr lang="ko-KR" altLang="en-US" sz="1000" b="1" smtClean="0"/>
              <a:t>게시판</a:t>
            </a:r>
            <a:endParaRPr lang="ko-KR" altLang="en-US" sz="1000" b="1"/>
          </a:p>
        </p:txBody>
      </p:sp>
      <p:sp>
        <p:nvSpPr>
          <p:cNvPr id="66" name="직사각형 65"/>
          <p:cNvSpPr/>
          <p:nvPr/>
        </p:nvSpPr>
        <p:spPr>
          <a:xfrm>
            <a:off x="1566042" y="449837"/>
            <a:ext cx="5910079" cy="4498176"/>
          </a:xfrm>
          <a:prstGeom prst="rect">
            <a:avLst/>
          </a:prstGeom>
          <a:noFill/>
          <a:ln w="12700">
            <a:solidFill>
              <a:srgbClr val="8023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7" name="TextBox 156"/>
          <p:cNvSpPr txBox="1"/>
          <p:nvPr/>
        </p:nvSpPr>
        <p:spPr>
          <a:xfrm>
            <a:off x="3275856" y="115131"/>
            <a:ext cx="21602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rgbClr val="756B5F"/>
                </a:solidFill>
              </a:rPr>
              <a:t>(</a:t>
            </a:r>
            <a:r>
              <a:rPr lang="en-US" altLang="ko-KR" sz="1200" b="1" err="1">
                <a:solidFill>
                  <a:srgbClr val="756B5F"/>
                </a:solidFill>
              </a:rPr>
              <a:t>usecase</a:t>
            </a:r>
            <a:r>
              <a:rPr lang="en-US" altLang="ko-KR" sz="1200" b="1">
                <a:solidFill>
                  <a:srgbClr val="756B5F"/>
                </a:solidFill>
              </a:rPr>
              <a:t> diagram)</a:t>
            </a:r>
            <a:endParaRPr lang="ko-KR" altLang="en-US" sz="1200" b="1">
              <a:solidFill>
                <a:srgbClr val="756B5F"/>
              </a:solidFill>
            </a:endParaRPr>
          </a:p>
        </p:txBody>
      </p:sp>
      <p:sp>
        <p:nvSpPr>
          <p:cNvPr id="158" name="TextBox 157"/>
          <p:cNvSpPr txBox="1"/>
          <p:nvPr/>
        </p:nvSpPr>
        <p:spPr>
          <a:xfrm>
            <a:off x="323529" y="80505"/>
            <a:ext cx="2937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>
                <a:solidFill>
                  <a:srgbClr val="756B5F"/>
                </a:solidFill>
              </a:rPr>
              <a:t>6.  </a:t>
            </a:r>
            <a:r>
              <a:rPr lang="ko-KR" altLang="en-US" b="1" err="1">
                <a:solidFill>
                  <a:srgbClr val="756B5F"/>
                </a:solidFill>
              </a:rPr>
              <a:t>유스케이스</a:t>
            </a:r>
            <a:r>
              <a:rPr lang="ko-KR" altLang="en-US" b="1">
                <a:solidFill>
                  <a:srgbClr val="756B5F"/>
                </a:solidFill>
              </a:rPr>
              <a:t> 다이어그램</a:t>
            </a:r>
          </a:p>
        </p:txBody>
      </p:sp>
      <p:sp>
        <p:nvSpPr>
          <p:cNvPr id="147" name="타원 146"/>
          <p:cNvSpPr/>
          <p:nvPr/>
        </p:nvSpPr>
        <p:spPr>
          <a:xfrm>
            <a:off x="5184827" y="3911693"/>
            <a:ext cx="972108" cy="178739"/>
          </a:xfrm>
          <a:prstGeom prst="ellipse">
            <a:avLst/>
          </a:prstGeom>
          <a:solidFill>
            <a:srgbClr val="987C4D"/>
          </a:solidFill>
          <a:ln>
            <a:solidFill>
              <a:srgbClr val="987C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b="1" smtClean="0"/>
              <a:t>쿠폰 발행</a:t>
            </a:r>
            <a:endParaRPr lang="ko-KR" altLang="en-US" sz="1000" b="1"/>
          </a:p>
        </p:txBody>
      </p:sp>
      <p:sp>
        <p:nvSpPr>
          <p:cNvPr id="150" name="타원 149"/>
          <p:cNvSpPr/>
          <p:nvPr/>
        </p:nvSpPr>
        <p:spPr>
          <a:xfrm>
            <a:off x="6409340" y="4272239"/>
            <a:ext cx="972108" cy="434998"/>
          </a:xfrm>
          <a:prstGeom prst="ellipse">
            <a:avLst/>
          </a:prstGeom>
          <a:solidFill>
            <a:srgbClr val="987C4D"/>
          </a:solidFill>
          <a:ln>
            <a:solidFill>
              <a:srgbClr val="987C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b="1" smtClean="0"/>
              <a:t>일별</a:t>
            </a:r>
            <a:r>
              <a:rPr lang="en-US" altLang="ko-KR" sz="1000" b="1" smtClean="0"/>
              <a:t>, </a:t>
            </a:r>
            <a:r>
              <a:rPr lang="ko-KR" altLang="en-US" sz="1000" b="1" smtClean="0"/>
              <a:t>월별매출보기</a:t>
            </a:r>
            <a:endParaRPr lang="ko-KR" altLang="en-US" sz="1000" b="1"/>
          </a:p>
        </p:txBody>
      </p:sp>
      <p:sp>
        <p:nvSpPr>
          <p:cNvPr id="151" name="타원 150"/>
          <p:cNvSpPr/>
          <p:nvPr/>
        </p:nvSpPr>
        <p:spPr>
          <a:xfrm>
            <a:off x="6372200" y="697485"/>
            <a:ext cx="756084" cy="246628"/>
          </a:xfrm>
          <a:prstGeom prst="ellipse">
            <a:avLst/>
          </a:prstGeom>
          <a:solidFill>
            <a:srgbClr val="987C4D"/>
          </a:solidFill>
          <a:ln>
            <a:solidFill>
              <a:srgbClr val="987C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b="1" smtClean="0"/>
              <a:t>상품등록</a:t>
            </a:r>
            <a:endParaRPr lang="ko-KR" altLang="en-US" sz="1000" b="1"/>
          </a:p>
        </p:txBody>
      </p:sp>
      <p:sp>
        <p:nvSpPr>
          <p:cNvPr id="152" name="타원 151"/>
          <p:cNvSpPr/>
          <p:nvPr/>
        </p:nvSpPr>
        <p:spPr>
          <a:xfrm>
            <a:off x="4244536" y="693540"/>
            <a:ext cx="756084" cy="263613"/>
          </a:xfrm>
          <a:prstGeom prst="ellipse">
            <a:avLst/>
          </a:prstGeom>
          <a:solidFill>
            <a:srgbClr val="987C4D"/>
          </a:solidFill>
          <a:ln>
            <a:solidFill>
              <a:srgbClr val="987C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b="1" smtClean="0"/>
              <a:t>매출조회</a:t>
            </a:r>
            <a:endParaRPr lang="ko-KR" altLang="en-US" sz="1000" b="1"/>
          </a:p>
        </p:txBody>
      </p:sp>
      <p:sp>
        <p:nvSpPr>
          <p:cNvPr id="153" name="타원 152"/>
          <p:cNvSpPr/>
          <p:nvPr/>
        </p:nvSpPr>
        <p:spPr>
          <a:xfrm>
            <a:off x="5407751" y="1992542"/>
            <a:ext cx="756084" cy="241006"/>
          </a:xfrm>
          <a:prstGeom prst="ellipse">
            <a:avLst/>
          </a:prstGeom>
          <a:solidFill>
            <a:srgbClr val="987C4D"/>
          </a:solidFill>
          <a:ln>
            <a:solidFill>
              <a:srgbClr val="987C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b="1" smtClean="0"/>
              <a:t>상품수정</a:t>
            </a:r>
            <a:endParaRPr lang="ko-KR" altLang="en-US" sz="1000" b="1"/>
          </a:p>
        </p:txBody>
      </p:sp>
      <p:sp>
        <p:nvSpPr>
          <p:cNvPr id="162" name="타원 161"/>
          <p:cNvSpPr/>
          <p:nvPr/>
        </p:nvSpPr>
        <p:spPr>
          <a:xfrm>
            <a:off x="2295199" y="3439696"/>
            <a:ext cx="756084" cy="249459"/>
          </a:xfrm>
          <a:prstGeom prst="ellipse">
            <a:avLst/>
          </a:prstGeom>
          <a:solidFill>
            <a:srgbClr val="987C4D"/>
          </a:solidFill>
          <a:ln>
            <a:solidFill>
              <a:srgbClr val="987C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b="1" smtClean="0"/>
              <a:t>배송확</a:t>
            </a:r>
            <a:r>
              <a:rPr lang="ko-KR" altLang="en-US" sz="1000" b="1"/>
              <a:t>인</a:t>
            </a:r>
          </a:p>
        </p:txBody>
      </p:sp>
      <p:sp>
        <p:nvSpPr>
          <p:cNvPr id="208" name="타원 207"/>
          <p:cNvSpPr/>
          <p:nvPr/>
        </p:nvSpPr>
        <p:spPr>
          <a:xfrm>
            <a:off x="3488452" y="2067559"/>
            <a:ext cx="994385" cy="257669"/>
          </a:xfrm>
          <a:prstGeom prst="ellipse">
            <a:avLst/>
          </a:prstGeom>
          <a:solidFill>
            <a:srgbClr val="987C4D"/>
          </a:solidFill>
          <a:ln>
            <a:solidFill>
              <a:srgbClr val="987C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b="1" smtClean="0"/>
              <a:t>리뷰 보기</a:t>
            </a:r>
            <a:endParaRPr lang="ko-KR" altLang="en-US" sz="1000" b="1"/>
          </a:p>
        </p:txBody>
      </p:sp>
      <p:sp>
        <p:nvSpPr>
          <p:cNvPr id="214" name="타원 213"/>
          <p:cNvSpPr/>
          <p:nvPr/>
        </p:nvSpPr>
        <p:spPr>
          <a:xfrm>
            <a:off x="1924701" y="2045987"/>
            <a:ext cx="1219454" cy="283034"/>
          </a:xfrm>
          <a:prstGeom prst="ellipse">
            <a:avLst/>
          </a:prstGeom>
          <a:solidFill>
            <a:srgbClr val="987C4D"/>
          </a:solidFill>
          <a:ln>
            <a:solidFill>
              <a:srgbClr val="987C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b="1" smtClean="0"/>
              <a:t>상품상세보기</a:t>
            </a:r>
            <a:endParaRPr lang="ko-KR" altLang="en-US" sz="1000" b="1"/>
          </a:p>
        </p:txBody>
      </p:sp>
      <p:cxnSp>
        <p:nvCxnSpPr>
          <p:cNvPr id="245" name="직선 연결선 244"/>
          <p:cNvCxnSpPr>
            <a:endCxn id="214" idx="2"/>
          </p:cNvCxnSpPr>
          <p:nvPr/>
        </p:nvCxnSpPr>
        <p:spPr>
          <a:xfrm>
            <a:off x="1316184" y="1189284"/>
            <a:ext cx="608517" cy="998220"/>
          </a:xfrm>
          <a:prstGeom prst="line">
            <a:avLst/>
          </a:prstGeom>
          <a:ln w="12700">
            <a:solidFill>
              <a:srgbClr val="FFC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직선 화살표 연결선 247"/>
          <p:cNvCxnSpPr>
            <a:stCxn id="208" idx="2"/>
            <a:endCxn id="214" idx="6"/>
          </p:cNvCxnSpPr>
          <p:nvPr/>
        </p:nvCxnSpPr>
        <p:spPr>
          <a:xfrm flipH="1" flipV="1">
            <a:off x="3144155" y="2187504"/>
            <a:ext cx="344297" cy="8890"/>
          </a:xfrm>
          <a:prstGeom prst="straightConnector1">
            <a:avLst/>
          </a:prstGeom>
          <a:ln w="12700">
            <a:solidFill>
              <a:srgbClr val="756B5F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9" name="TextBox 248"/>
          <p:cNvSpPr txBox="1"/>
          <p:nvPr/>
        </p:nvSpPr>
        <p:spPr>
          <a:xfrm>
            <a:off x="3051283" y="2278912"/>
            <a:ext cx="602729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800" smtClean="0">
                <a:solidFill>
                  <a:schemeClr val="bg1">
                    <a:lumMod val="50000"/>
                  </a:schemeClr>
                </a:solidFill>
              </a:rPr>
              <a:t>&lt;&lt;extend&gt;&gt;</a:t>
            </a:r>
            <a:endParaRPr lang="ko-KR" altLang="en-US" sz="80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294" name="직선 연결선 293"/>
          <p:cNvCxnSpPr>
            <a:endCxn id="49" idx="2"/>
          </p:cNvCxnSpPr>
          <p:nvPr/>
        </p:nvCxnSpPr>
        <p:spPr>
          <a:xfrm flipV="1">
            <a:off x="1414953" y="2673276"/>
            <a:ext cx="552176" cy="323100"/>
          </a:xfrm>
          <a:prstGeom prst="line">
            <a:avLst/>
          </a:prstGeom>
          <a:ln w="1270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2" name="직선 연결선 301"/>
          <p:cNvCxnSpPr>
            <a:endCxn id="214" idx="2"/>
          </p:cNvCxnSpPr>
          <p:nvPr/>
        </p:nvCxnSpPr>
        <p:spPr>
          <a:xfrm flipV="1">
            <a:off x="1414953" y="2187504"/>
            <a:ext cx="509748" cy="811745"/>
          </a:xfrm>
          <a:prstGeom prst="line">
            <a:avLst/>
          </a:prstGeom>
          <a:ln w="1270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6" name="직선 연결선 305"/>
          <p:cNvCxnSpPr>
            <a:endCxn id="47" idx="2"/>
          </p:cNvCxnSpPr>
          <p:nvPr/>
        </p:nvCxnSpPr>
        <p:spPr>
          <a:xfrm flipV="1">
            <a:off x="1414953" y="1688394"/>
            <a:ext cx="636767" cy="1310855"/>
          </a:xfrm>
          <a:prstGeom prst="line">
            <a:avLst/>
          </a:prstGeom>
          <a:ln w="1270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" name="직선 연결선 307"/>
          <p:cNvCxnSpPr>
            <a:endCxn id="47" idx="2"/>
          </p:cNvCxnSpPr>
          <p:nvPr/>
        </p:nvCxnSpPr>
        <p:spPr>
          <a:xfrm>
            <a:off x="1338669" y="1212378"/>
            <a:ext cx="713051" cy="476016"/>
          </a:xfrm>
          <a:prstGeom prst="line">
            <a:avLst/>
          </a:prstGeom>
          <a:ln w="12700">
            <a:solidFill>
              <a:srgbClr val="FFC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4" name="TextBox 323"/>
          <p:cNvSpPr txBox="1"/>
          <p:nvPr/>
        </p:nvSpPr>
        <p:spPr>
          <a:xfrm>
            <a:off x="2579737" y="2488154"/>
            <a:ext cx="602729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800" smtClean="0">
                <a:solidFill>
                  <a:schemeClr val="bg1">
                    <a:lumMod val="50000"/>
                  </a:schemeClr>
                </a:solidFill>
              </a:rPr>
              <a:t>&lt;&lt;extend&gt;&gt;</a:t>
            </a:r>
            <a:endParaRPr lang="ko-KR" altLang="en-US" sz="80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326" name="직선 화살표 연결선 325"/>
          <p:cNvCxnSpPr>
            <a:stCxn id="45" idx="2"/>
            <a:endCxn id="49" idx="6"/>
          </p:cNvCxnSpPr>
          <p:nvPr/>
        </p:nvCxnSpPr>
        <p:spPr>
          <a:xfrm flipH="1" flipV="1">
            <a:off x="2723213" y="2673276"/>
            <a:ext cx="336619" cy="21684"/>
          </a:xfrm>
          <a:prstGeom prst="straightConnector1">
            <a:avLst/>
          </a:prstGeom>
          <a:ln w="12700">
            <a:solidFill>
              <a:srgbClr val="756B5F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8" name="직선 연결선 327"/>
          <p:cNvCxnSpPr>
            <a:endCxn id="45" idx="3"/>
          </p:cNvCxnSpPr>
          <p:nvPr/>
        </p:nvCxnSpPr>
        <p:spPr>
          <a:xfrm flipV="1">
            <a:off x="1414953" y="2786059"/>
            <a:ext cx="1790503" cy="213190"/>
          </a:xfrm>
          <a:prstGeom prst="line">
            <a:avLst/>
          </a:prstGeom>
          <a:ln w="1270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타원 135"/>
          <p:cNvSpPr/>
          <p:nvPr/>
        </p:nvSpPr>
        <p:spPr>
          <a:xfrm>
            <a:off x="4759594" y="2786059"/>
            <a:ext cx="1037629" cy="301632"/>
          </a:xfrm>
          <a:prstGeom prst="ellipse">
            <a:avLst/>
          </a:prstGeom>
          <a:solidFill>
            <a:srgbClr val="987C4D"/>
          </a:solidFill>
          <a:ln>
            <a:solidFill>
              <a:srgbClr val="987C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b="1" smtClean="0"/>
              <a:t>정보 수정</a:t>
            </a:r>
            <a:endParaRPr lang="ko-KR" altLang="en-US" sz="1000" b="1"/>
          </a:p>
        </p:txBody>
      </p:sp>
      <p:sp>
        <p:nvSpPr>
          <p:cNvPr id="137" name="타원 136"/>
          <p:cNvSpPr/>
          <p:nvPr/>
        </p:nvSpPr>
        <p:spPr>
          <a:xfrm>
            <a:off x="5347460" y="676747"/>
            <a:ext cx="756084" cy="267856"/>
          </a:xfrm>
          <a:prstGeom prst="ellipse">
            <a:avLst/>
          </a:prstGeom>
          <a:solidFill>
            <a:srgbClr val="987C4D"/>
          </a:solidFill>
          <a:ln>
            <a:solidFill>
              <a:srgbClr val="987C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b="1" smtClean="0"/>
              <a:t>재고추가</a:t>
            </a:r>
            <a:endParaRPr lang="ko-KR" altLang="en-US" sz="1000" b="1"/>
          </a:p>
        </p:txBody>
      </p:sp>
      <p:sp>
        <p:nvSpPr>
          <p:cNvPr id="138" name="타원 137"/>
          <p:cNvSpPr/>
          <p:nvPr/>
        </p:nvSpPr>
        <p:spPr>
          <a:xfrm>
            <a:off x="6341751" y="3701313"/>
            <a:ext cx="1106982" cy="255358"/>
          </a:xfrm>
          <a:prstGeom prst="ellipse">
            <a:avLst/>
          </a:prstGeom>
          <a:solidFill>
            <a:srgbClr val="987C4D"/>
          </a:solidFill>
          <a:ln>
            <a:solidFill>
              <a:srgbClr val="987C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b="1" smtClean="0"/>
              <a:t>고객정보조회</a:t>
            </a:r>
            <a:endParaRPr lang="ko-KR" altLang="en-US" sz="1000" b="1"/>
          </a:p>
        </p:txBody>
      </p:sp>
      <p:sp>
        <p:nvSpPr>
          <p:cNvPr id="146" name="타원 145"/>
          <p:cNvSpPr/>
          <p:nvPr/>
        </p:nvSpPr>
        <p:spPr>
          <a:xfrm>
            <a:off x="4631336" y="2343822"/>
            <a:ext cx="1106982" cy="233702"/>
          </a:xfrm>
          <a:prstGeom prst="ellipse">
            <a:avLst/>
          </a:prstGeom>
          <a:solidFill>
            <a:srgbClr val="987C4D"/>
          </a:solidFill>
          <a:ln>
            <a:solidFill>
              <a:srgbClr val="987C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b="1" smtClean="0"/>
              <a:t>리뷰 답글</a:t>
            </a:r>
            <a:endParaRPr lang="ko-KR" altLang="en-US" sz="1000" b="1"/>
          </a:p>
        </p:txBody>
      </p:sp>
      <p:cxnSp>
        <p:nvCxnSpPr>
          <p:cNvPr id="232" name="직선 연결선 231"/>
          <p:cNvCxnSpPr>
            <a:endCxn id="151" idx="5"/>
          </p:cNvCxnSpPr>
          <p:nvPr/>
        </p:nvCxnSpPr>
        <p:spPr>
          <a:xfrm flipH="1" flipV="1">
            <a:off x="7017558" y="907995"/>
            <a:ext cx="911229" cy="1435827"/>
          </a:xfrm>
          <a:prstGeom prst="line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직선 연결선 233"/>
          <p:cNvCxnSpPr>
            <a:endCxn id="137" idx="5"/>
          </p:cNvCxnSpPr>
          <p:nvPr/>
        </p:nvCxnSpPr>
        <p:spPr>
          <a:xfrm flipH="1" flipV="1">
            <a:off x="5992818" y="905376"/>
            <a:ext cx="1935969" cy="1438445"/>
          </a:xfrm>
          <a:prstGeom prst="line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직선 연결선 235"/>
          <p:cNvCxnSpPr>
            <a:endCxn id="152" idx="5"/>
          </p:cNvCxnSpPr>
          <p:nvPr/>
        </p:nvCxnSpPr>
        <p:spPr>
          <a:xfrm flipH="1" flipV="1">
            <a:off x="4889894" y="918548"/>
            <a:ext cx="3038893" cy="1447387"/>
          </a:xfrm>
          <a:prstGeom prst="line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직선 연결선 243"/>
          <p:cNvCxnSpPr>
            <a:endCxn id="146" idx="6"/>
          </p:cNvCxnSpPr>
          <p:nvPr/>
        </p:nvCxnSpPr>
        <p:spPr>
          <a:xfrm flipH="1">
            <a:off x="5738318" y="2325228"/>
            <a:ext cx="2190469" cy="135445"/>
          </a:xfrm>
          <a:prstGeom prst="line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7" name="직선 연결선 246"/>
          <p:cNvCxnSpPr>
            <a:endCxn id="136" idx="6"/>
          </p:cNvCxnSpPr>
          <p:nvPr/>
        </p:nvCxnSpPr>
        <p:spPr>
          <a:xfrm flipH="1">
            <a:off x="5797223" y="2365935"/>
            <a:ext cx="2131564" cy="570940"/>
          </a:xfrm>
          <a:prstGeom prst="line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직선 연결선 250"/>
          <p:cNvCxnSpPr>
            <a:endCxn id="65" idx="6"/>
          </p:cNvCxnSpPr>
          <p:nvPr/>
        </p:nvCxnSpPr>
        <p:spPr>
          <a:xfrm flipH="1">
            <a:off x="5732655" y="2365935"/>
            <a:ext cx="2196132" cy="1105606"/>
          </a:xfrm>
          <a:prstGeom prst="line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>
            <a:endCxn id="150" idx="7"/>
          </p:cNvCxnSpPr>
          <p:nvPr/>
        </p:nvCxnSpPr>
        <p:spPr>
          <a:xfrm flipH="1">
            <a:off x="7239086" y="2379769"/>
            <a:ext cx="689701" cy="1956174"/>
          </a:xfrm>
          <a:prstGeom prst="line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/>
          <p:cNvCxnSpPr>
            <a:endCxn id="147" idx="6"/>
          </p:cNvCxnSpPr>
          <p:nvPr/>
        </p:nvCxnSpPr>
        <p:spPr>
          <a:xfrm flipH="1">
            <a:off x="6156935" y="2388632"/>
            <a:ext cx="1771852" cy="1612431"/>
          </a:xfrm>
          <a:prstGeom prst="line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/>
          <p:cNvCxnSpPr>
            <a:endCxn id="138" idx="0"/>
          </p:cNvCxnSpPr>
          <p:nvPr/>
        </p:nvCxnSpPr>
        <p:spPr>
          <a:xfrm flipH="1">
            <a:off x="6895242" y="2379769"/>
            <a:ext cx="1033545" cy="1321544"/>
          </a:xfrm>
          <a:prstGeom prst="line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/>
          <p:cNvCxnSpPr>
            <a:endCxn id="40" idx="6"/>
          </p:cNvCxnSpPr>
          <p:nvPr/>
        </p:nvCxnSpPr>
        <p:spPr>
          <a:xfrm flipH="1" flipV="1">
            <a:off x="4407990" y="1290589"/>
            <a:ext cx="3520797" cy="1034639"/>
          </a:xfrm>
          <a:prstGeom prst="line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/>
          <p:cNvCxnSpPr>
            <a:endCxn id="41" idx="6"/>
          </p:cNvCxnSpPr>
          <p:nvPr/>
        </p:nvCxnSpPr>
        <p:spPr>
          <a:xfrm flipH="1" flipV="1">
            <a:off x="4363686" y="1601268"/>
            <a:ext cx="3565101" cy="727753"/>
          </a:xfrm>
          <a:prstGeom prst="line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/>
          <p:cNvCxnSpPr>
            <a:endCxn id="153" idx="6"/>
          </p:cNvCxnSpPr>
          <p:nvPr/>
        </p:nvCxnSpPr>
        <p:spPr>
          <a:xfrm flipH="1" flipV="1">
            <a:off x="6163835" y="2113045"/>
            <a:ext cx="1764952" cy="212183"/>
          </a:xfrm>
          <a:prstGeom prst="line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직선 연결선 256"/>
          <p:cNvCxnSpPr>
            <a:endCxn id="162" idx="2"/>
          </p:cNvCxnSpPr>
          <p:nvPr/>
        </p:nvCxnSpPr>
        <p:spPr>
          <a:xfrm>
            <a:off x="1414953" y="2999249"/>
            <a:ext cx="880246" cy="565177"/>
          </a:xfrm>
          <a:prstGeom prst="line">
            <a:avLst/>
          </a:prstGeom>
          <a:ln w="1270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직선 연결선 258"/>
          <p:cNvCxnSpPr>
            <a:endCxn id="57" idx="2"/>
          </p:cNvCxnSpPr>
          <p:nvPr/>
        </p:nvCxnSpPr>
        <p:spPr>
          <a:xfrm>
            <a:off x="1414953" y="2996376"/>
            <a:ext cx="827447" cy="910278"/>
          </a:xfrm>
          <a:prstGeom prst="line">
            <a:avLst/>
          </a:prstGeom>
          <a:ln w="1270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직선 연결선 260"/>
          <p:cNvCxnSpPr>
            <a:endCxn id="58" idx="2"/>
          </p:cNvCxnSpPr>
          <p:nvPr/>
        </p:nvCxnSpPr>
        <p:spPr>
          <a:xfrm>
            <a:off x="1414953" y="2999249"/>
            <a:ext cx="509748" cy="1234800"/>
          </a:xfrm>
          <a:prstGeom prst="line">
            <a:avLst/>
          </a:prstGeom>
          <a:ln w="1270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직선 연결선 262"/>
          <p:cNvCxnSpPr>
            <a:endCxn id="43" idx="2"/>
          </p:cNvCxnSpPr>
          <p:nvPr/>
        </p:nvCxnSpPr>
        <p:spPr>
          <a:xfrm>
            <a:off x="1414953" y="3025894"/>
            <a:ext cx="552247" cy="1568838"/>
          </a:xfrm>
          <a:prstGeom prst="line">
            <a:avLst/>
          </a:prstGeom>
          <a:ln w="1270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직선 연결선 264"/>
          <p:cNvCxnSpPr>
            <a:endCxn id="52" idx="1"/>
          </p:cNvCxnSpPr>
          <p:nvPr/>
        </p:nvCxnSpPr>
        <p:spPr>
          <a:xfrm>
            <a:off x="1414953" y="2996376"/>
            <a:ext cx="2184225" cy="578273"/>
          </a:xfrm>
          <a:prstGeom prst="line">
            <a:avLst/>
          </a:prstGeom>
          <a:ln w="1270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직선 연결선 266"/>
          <p:cNvCxnSpPr>
            <a:endCxn id="65" idx="2"/>
          </p:cNvCxnSpPr>
          <p:nvPr/>
        </p:nvCxnSpPr>
        <p:spPr>
          <a:xfrm>
            <a:off x="1414953" y="2961007"/>
            <a:ext cx="3409211" cy="510534"/>
          </a:xfrm>
          <a:prstGeom prst="line">
            <a:avLst/>
          </a:prstGeom>
          <a:ln w="1270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직선 연결선 268"/>
          <p:cNvCxnSpPr>
            <a:endCxn id="136" idx="2"/>
          </p:cNvCxnSpPr>
          <p:nvPr/>
        </p:nvCxnSpPr>
        <p:spPr>
          <a:xfrm flipV="1">
            <a:off x="1414953" y="2936875"/>
            <a:ext cx="3344641" cy="62374"/>
          </a:xfrm>
          <a:prstGeom prst="line">
            <a:avLst/>
          </a:prstGeom>
          <a:ln w="1270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직선 화살표 연결선 191"/>
          <p:cNvCxnSpPr/>
          <p:nvPr/>
        </p:nvCxnSpPr>
        <p:spPr>
          <a:xfrm flipH="1" flipV="1">
            <a:off x="3978826" y="3828992"/>
            <a:ext cx="168308" cy="261440"/>
          </a:xfrm>
          <a:prstGeom prst="straightConnector1">
            <a:avLst/>
          </a:prstGeom>
          <a:ln w="12700">
            <a:solidFill>
              <a:srgbClr val="756B5F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5" name="타원 194"/>
          <p:cNvSpPr/>
          <p:nvPr/>
        </p:nvSpPr>
        <p:spPr>
          <a:xfrm>
            <a:off x="3707904" y="4155926"/>
            <a:ext cx="1292716" cy="257669"/>
          </a:xfrm>
          <a:prstGeom prst="ellipse">
            <a:avLst/>
          </a:prstGeom>
          <a:solidFill>
            <a:srgbClr val="987C4D"/>
          </a:solidFill>
          <a:ln>
            <a:solidFill>
              <a:srgbClr val="987C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b="1" smtClean="0"/>
              <a:t>상품 일괄 구매</a:t>
            </a:r>
            <a:endParaRPr lang="ko-KR" altLang="en-US" sz="1000" b="1"/>
          </a:p>
        </p:txBody>
      </p:sp>
      <p:sp>
        <p:nvSpPr>
          <p:cNvPr id="197" name="TextBox 196"/>
          <p:cNvSpPr txBox="1"/>
          <p:nvPr/>
        </p:nvSpPr>
        <p:spPr>
          <a:xfrm>
            <a:off x="3465215" y="3960807"/>
            <a:ext cx="602729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800" smtClean="0">
                <a:solidFill>
                  <a:schemeClr val="bg1">
                    <a:lumMod val="50000"/>
                  </a:schemeClr>
                </a:solidFill>
              </a:rPr>
              <a:t>&lt;&lt;extend&gt;&gt;</a:t>
            </a:r>
            <a:endParaRPr lang="ko-KR" altLang="en-US" sz="80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8999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7884368" y="735546"/>
            <a:ext cx="720080" cy="378042"/>
          </a:xfrm>
          <a:prstGeom prst="rect">
            <a:avLst/>
          </a:prstGeom>
          <a:solidFill>
            <a:srgbClr val="987C4D"/>
          </a:solidFill>
          <a:ln>
            <a:solidFill>
              <a:srgbClr val="987C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b="1" err="1"/>
              <a:t>마이페이지</a:t>
            </a:r>
            <a:endParaRPr lang="ko-KR" altLang="en-US" sz="1000" b="1" smtClean="0"/>
          </a:p>
        </p:txBody>
      </p:sp>
      <p:cxnSp>
        <p:nvCxnSpPr>
          <p:cNvPr id="22" name="직선 연결선 21"/>
          <p:cNvCxnSpPr/>
          <p:nvPr/>
        </p:nvCxnSpPr>
        <p:spPr>
          <a:xfrm>
            <a:off x="8244408" y="1113589"/>
            <a:ext cx="0" cy="3618402"/>
          </a:xfrm>
          <a:prstGeom prst="line">
            <a:avLst/>
          </a:prstGeom>
          <a:ln w="25400">
            <a:solidFill>
              <a:srgbClr val="756B5F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6948264" y="735546"/>
            <a:ext cx="720080" cy="378042"/>
          </a:xfrm>
          <a:prstGeom prst="rect">
            <a:avLst/>
          </a:prstGeom>
          <a:solidFill>
            <a:srgbClr val="987C4D"/>
          </a:solidFill>
          <a:ln>
            <a:solidFill>
              <a:srgbClr val="987C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000" b="1"/>
              <a:t>C.S</a:t>
            </a:r>
            <a:r>
              <a:rPr lang="ko-KR" altLang="en-US" sz="1000" b="1" smtClean="0"/>
              <a:t>게시판</a:t>
            </a:r>
            <a:endParaRPr lang="en-US" altLang="ko-KR" sz="1000" b="1"/>
          </a:p>
        </p:txBody>
      </p:sp>
      <p:cxnSp>
        <p:nvCxnSpPr>
          <p:cNvPr id="37" name="직선 화살표 연결선 36"/>
          <p:cNvCxnSpPr/>
          <p:nvPr/>
        </p:nvCxnSpPr>
        <p:spPr>
          <a:xfrm flipH="1">
            <a:off x="878605" y="1521712"/>
            <a:ext cx="679692" cy="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6902896" y="4836189"/>
            <a:ext cx="2133600" cy="273844"/>
          </a:xfrm>
        </p:spPr>
        <p:txBody>
          <a:bodyPr/>
          <a:lstStyle/>
          <a:p>
            <a:fld id="{8E974B11-60DB-405B-8211-256C6E064270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23529" y="80505"/>
            <a:ext cx="2937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>
                <a:solidFill>
                  <a:srgbClr val="756B5F"/>
                </a:solidFill>
              </a:rPr>
              <a:t>7.  </a:t>
            </a:r>
            <a:r>
              <a:rPr lang="ko-KR" altLang="en-US" b="1" smtClean="0">
                <a:solidFill>
                  <a:srgbClr val="756B5F"/>
                </a:solidFill>
              </a:rPr>
              <a:t>순차 다이어그램</a:t>
            </a:r>
            <a:endParaRPr lang="ko-KR" altLang="en-US" b="1">
              <a:solidFill>
                <a:srgbClr val="756B5F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395536" y="735546"/>
            <a:ext cx="720080" cy="378042"/>
          </a:xfrm>
          <a:prstGeom prst="rect">
            <a:avLst/>
          </a:prstGeom>
          <a:solidFill>
            <a:srgbClr val="987C4D"/>
          </a:solidFill>
          <a:ln>
            <a:solidFill>
              <a:srgbClr val="987C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100" b="1" smtClean="0"/>
              <a:t>방문이용자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1331640" y="735546"/>
            <a:ext cx="720080" cy="378042"/>
          </a:xfrm>
          <a:prstGeom prst="rect">
            <a:avLst/>
          </a:prstGeom>
          <a:solidFill>
            <a:srgbClr val="987C4D"/>
          </a:solidFill>
          <a:ln>
            <a:solidFill>
              <a:srgbClr val="987C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b="1" smtClean="0"/>
              <a:t>회원 가입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2267744" y="735546"/>
            <a:ext cx="720080" cy="378042"/>
          </a:xfrm>
          <a:prstGeom prst="rect">
            <a:avLst/>
          </a:prstGeom>
          <a:solidFill>
            <a:srgbClr val="987C4D"/>
          </a:solidFill>
          <a:ln>
            <a:solidFill>
              <a:srgbClr val="987C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b="1" smtClean="0"/>
              <a:t>로그인</a:t>
            </a:r>
            <a:r>
              <a:rPr lang="en-US" altLang="ko-KR" sz="1000" b="1" smtClean="0"/>
              <a:t>/</a:t>
            </a:r>
            <a:r>
              <a:rPr lang="ko-KR" altLang="en-US" sz="1000" b="1" smtClean="0"/>
              <a:t>아웃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3203848" y="735546"/>
            <a:ext cx="720080" cy="378042"/>
          </a:xfrm>
          <a:prstGeom prst="rect">
            <a:avLst/>
          </a:prstGeom>
          <a:solidFill>
            <a:srgbClr val="987C4D"/>
          </a:solidFill>
          <a:ln>
            <a:solidFill>
              <a:srgbClr val="987C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b="1" smtClean="0"/>
              <a:t>상품검색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5076056" y="735546"/>
            <a:ext cx="720080" cy="378042"/>
          </a:xfrm>
          <a:prstGeom prst="rect">
            <a:avLst/>
          </a:prstGeom>
          <a:solidFill>
            <a:srgbClr val="987C4D"/>
          </a:solidFill>
          <a:ln>
            <a:solidFill>
              <a:srgbClr val="987C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b="1" smtClean="0"/>
              <a:t>상품 구매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6012160" y="735546"/>
            <a:ext cx="720080" cy="378042"/>
          </a:xfrm>
          <a:prstGeom prst="rect">
            <a:avLst/>
          </a:prstGeom>
          <a:solidFill>
            <a:srgbClr val="987C4D"/>
          </a:solidFill>
          <a:ln>
            <a:solidFill>
              <a:srgbClr val="987C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b="1" smtClean="0"/>
              <a:t>리뷰 게시판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4139952" y="735546"/>
            <a:ext cx="720080" cy="378042"/>
          </a:xfrm>
          <a:prstGeom prst="rect">
            <a:avLst/>
          </a:prstGeom>
          <a:solidFill>
            <a:srgbClr val="987C4D"/>
          </a:solidFill>
          <a:ln>
            <a:solidFill>
              <a:srgbClr val="987C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b="1" smtClean="0"/>
              <a:t>장바구니</a:t>
            </a:r>
          </a:p>
        </p:txBody>
      </p:sp>
      <p:cxnSp>
        <p:nvCxnSpPr>
          <p:cNvPr id="16" name="직선 연결선 15"/>
          <p:cNvCxnSpPr>
            <a:stCxn id="6" idx="2"/>
          </p:cNvCxnSpPr>
          <p:nvPr/>
        </p:nvCxnSpPr>
        <p:spPr>
          <a:xfrm>
            <a:off x="1691680" y="1113589"/>
            <a:ext cx="0" cy="3618402"/>
          </a:xfrm>
          <a:prstGeom prst="line">
            <a:avLst/>
          </a:prstGeom>
          <a:ln w="25400">
            <a:solidFill>
              <a:srgbClr val="756B5F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2627784" y="1113589"/>
            <a:ext cx="0" cy="3618402"/>
          </a:xfrm>
          <a:prstGeom prst="line">
            <a:avLst/>
          </a:prstGeom>
          <a:ln w="25400">
            <a:solidFill>
              <a:srgbClr val="756B5F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3563888" y="1113589"/>
            <a:ext cx="0" cy="3618402"/>
          </a:xfrm>
          <a:prstGeom prst="line">
            <a:avLst/>
          </a:prstGeom>
          <a:ln w="25400">
            <a:solidFill>
              <a:srgbClr val="756B5F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755576" y="1113589"/>
            <a:ext cx="0" cy="3618402"/>
          </a:xfrm>
          <a:prstGeom prst="line">
            <a:avLst/>
          </a:prstGeom>
          <a:ln w="25400">
            <a:solidFill>
              <a:srgbClr val="756B5F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4499992" y="1113589"/>
            <a:ext cx="0" cy="3618402"/>
          </a:xfrm>
          <a:prstGeom prst="line">
            <a:avLst/>
          </a:prstGeom>
          <a:ln w="25400">
            <a:solidFill>
              <a:srgbClr val="756B5F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>
            <a:off x="7308304" y="1113589"/>
            <a:ext cx="0" cy="3618402"/>
          </a:xfrm>
          <a:prstGeom prst="line">
            <a:avLst/>
          </a:prstGeom>
          <a:ln w="25400">
            <a:solidFill>
              <a:srgbClr val="756B5F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5436096" y="1113589"/>
            <a:ext cx="0" cy="3618402"/>
          </a:xfrm>
          <a:prstGeom prst="line">
            <a:avLst/>
          </a:prstGeom>
          <a:ln w="25400">
            <a:solidFill>
              <a:srgbClr val="756B5F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6372200" y="1113589"/>
            <a:ext cx="0" cy="3618402"/>
          </a:xfrm>
          <a:prstGeom prst="line">
            <a:avLst/>
          </a:prstGeom>
          <a:ln w="25400">
            <a:solidFill>
              <a:srgbClr val="756B5F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/>
          <p:cNvSpPr/>
          <p:nvPr/>
        </p:nvSpPr>
        <p:spPr>
          <a:xfrm>
            <a:off x="600927" y="1383618"/>
            <a:ext cx="288032" cy="162018"/>
          </a:xfrm>
          <a:prstGeom prst="rect">
            <a:avLst/>
          </a:prstGeom>
          <a:solidFill>
            <a:srgbClr val="987C4D"/>
          </a:solidFill>
          <a:ln>
            <a:solidFill>
              <a:srgbClr val="987C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b="1" smtClean="0"/>
          </a:p>
        </p:txBody>
      </p:sp>
      <p:cxnSp>
        <p:nvCxnSpPr>
          <p:cNvPr id="28" name="직선 화살표 연결선 27"/>
          <p:cNvCxnSpPr/>
          <p:nvPr/>
        </p:nvCxnSpPr>
        <p:spPr>
          <a:xfrm>
            <a:off x="908362" y="1437624"/>
            <a:ext cx="63930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/>
          <p:cNvSpPr/>
          <p:nvPr/>
        </p:nvSpPr>
        <p:spPr>
          <a:xfrm>
            <a:off x="1547664" y="1383618"/>
            <a:ext cx="288032" cy="162018"/>
          </a:xfrm>
          <a:prstGeom prst="rect">
            <a:avLst/>
          </a:prstGeom>
          <a:solidFill>
            <a:srgbClr val="987C4D"/>
          </a:solidFill>
          <a:ln>
            <a:solidFill>
              <a:srgbClr val="987C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b="1" smtClean="0"/>
          </a:p>
        </p:txBody>
      </p:sp>
      <p:sp>
        <p:nvSpPr>
          <p:cNvPr id="29" name="TextBox 28"/>
          <p:cNvSpPr txBox="1"/>
          <p:nvPr/>
        </p:nvSpPr>
        <p:spPr>
          <a:xfrm>
            <a:off x="683568" y="1173401"/>
            <a:ext cx="109837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smtClean="0"/>
              <a:t>1. </a:t>
            </a:r>
            <a:r>
              <a:rPr lang="ko-KR" altLang="en-US" sz="1000" smtClean="0"/>
              <a:t>회원정보입력</a:t>
            </a:r>
            <a:endParaRPr lang="ko-KR" altLang="en-US" sz="1000"/>
          </a:p>
        </p:txBody>
      </p:sp>
      <p:cxnSp>
        <p:nvCxnSpPr>
          <p:cNvPr id="38" name="직선 화살표 연결선 37"/>
          <p:cNvCxnSpPr/>
          <p:nvPr/>
        </p:nvCxnSpPr>
        <p:spPr>
          <a:xfrm>
            <a:off x="888962" y="1809509"/>
            <a:ext cx="159480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683568" y="1491631"/>
            <a:ext cx="109837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smtClean="0"/>
              <a:t>2. </a:t>
            </a:r>
            <a:r>
              <a:rPr lang="ko-KR" altLang="en-US" sz="1000" smtClean="0"/>
              <a:t>회원정보확인</a:t>
            </a:r>
            <a:endParaRPr lang="ko-KR" altLang="en-US" sz="1000"/>
          </a:p>
        </p:txBody>
      </p:sp>
      <p:sp>
        <p:nvSpPr>
          <p:cNvPr id="41" name="직사각형 40"/>
          <p:cNvSpPr/>
          <p:nvPr/>
        </p:nvSpPr>
        <p:spPr>
          <a:xfrm>
            <a:off x="611560" y="1761660"/>
            <a:ext cx="288032" cy="162018"/>
          </a:xfrm>
          <a:prstGeom prst="rect">
            <a:avLst/>
          </a:prstGeom>
          <a:solidFill>
            <a:srgbClr val="987C4D"/>
          </a:solidFill>
          <a:ln>
            <a:solidFill>
              <a:srgbClr val="987C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b="1" smtClean="0"/>
          </a:p>
        </p:txBody>
      </p:sp>
      <p:cxnSp>
        <p:nvCxnSpPr>
          <p:cNvPr id="42" name="직선 화살표 연결선 41"/>
          <p:cNvCxnSpPr/>
          <p:nvPr/>
        </p:nvCxnSpPr>
        <p:spPr>
          <a:xfrm flipH="1">
            <a:off x="869534" y="1885621"/>
            <a:ext cx="1614234" cy="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직사각형 42"/>
          <p:cNvSpPr/>
          <p:nvPr/>
        </p:nvSpPr>
        <p:spPr>
          <a:xfrm>
            <a:off x="2483768" y="1761660"/>
            <a:ext cx="288032" cy="162018"/>
          </a:xfrm>
          <a:prstGeom prst="rect">
            <a:avLst/>
          </a:prstGeom>
          <a:solidFill>
            <a:srgbClr val="987C4D"/>
          </a:solidFill>
          <a:ln>
            <a:solidFill>
              <a:srgbClr val="987C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b="1" smtClean="0"/>
          </a:p>
        </p:txBody>
      </p:sp>
      <p:sp>
        <p:nvSpPr>
          <p:cNvPr id="45" name="TextBox 44"/>
          <p:cNvSpPr txBox="1"/>
          <p:nvPr/>
        </p:nvSpPr>
        <p:spPr>
          <a:xfrm>
            <a:off x="1403651" y="1637173"/>
            <a:ext cx="7136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smtClean="0"/>
              <a:t>3. </a:t>
            </a:r>
            <a:r>
              <a:rPr lang="ko-KR" altLang="en-US" sz="1000" smtClean="0"/>
              <a:t>로그인</a:t>
            </a:r>
            <a:endParaRPr lang="ko-KR" altLang="en-US" sz="1000"/>
          </a:p>
        </p:txBody>
      </p:sp>
      <p:sp>
        <p:nvSpPr>
          <p:cNvPr id="48" name="TextBox 47"/>
          <p:cNvSpPr txBox="1"/>
          <p:nvPr/>
        </p:nvSpPr>
        <p:spPr>
          <a:xfrm>
            <a:off x="1043608" y="1869673"/>
            <a:ext cx="13548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/>
              <a:t>4</a:t>
            </a:r>
            <a:r>
              <a:rPr lang="en-US" altLang="ko-KR" sz="1000" smtClean="0"/>
              <a:t>. </a:t>
            </a:r>
            <a:r>
              <a:rPr lang="ko-KR" altLang="en-US" sz="1000" smtClean="0"/>
              <a:t>회원정보확인승인</a:t>
            </a:r>
            <a:endParaRPr lang="ko-KR" altLang="en-US" sz="1000"/>
          </a:p>
        </p:txBody>
      </p:sp>
      <p:cxnSp>
        <p:nvCxnSpPr>
          <p:cNvPr id="49" name="직선 화살표 연결선 48"/>
          <p:cNvCxnSpPr/>
          <p:nvPr/>
        </p:nvCxnSpPr>
        <p:spPr>
          <a:xfrm>
            <a:off x="899872" y="2225607"/>
            <a:ext cx="25200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직사각형 49"/>
          <p:cNvSpPr/>
          <p:nvPr/>
        </p:nvSpPr>
        <p:spPr>
          <a:xfrm>
            <a:off x="611560" y="2177759"/>
            <a:ext cx="288032" cy="162018"/>
          </a:xfrm>
          <a:prstGeom prst="rect">
            <a:avLst/>
          </a:prstGeom>
          <a:solidFill>
            <a:srgbClr val="987C4D"/>
          </a:solidFill>
          <a:ln>
            <a:solidFill>
              <a:srgbClr val="987C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b="1" smtClean="0"/>
          </a:p>
        </p:txBody>
      </p:sp>
      <p:cxnSp>
        <p:nvCxnSpPr>
          <p:cNvPr id="51" name="직선 화살표 연결선 50"/>
          <p:cNvCxnSpPr/>
          <p:nvPr/>
        </p:nvCxnSpPr>
        <p:spPr>
          <a:xfrm flipH="1">
            <a:off x="880448" y="2301720"/>
            <a:ext cx="2520000" cy="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/>
          <p:cNvSpPr/>
          <p:nvPr/>
        </p:nvSpPr>
        <p:spPr>
          <a:xfrm>
            <a:off x="3419872" y="2177759"/>
            <a:ext cx="288032" cy="162018"/>
          </a:xfrm>
          <a:prstGeom prst="rect">
            <a:avLst/>
          </a:prstGeom>
          <a:solidFill>
            <a:srgbClr val="987C4D"/>
          </a:solidFill>
          <a:ln>
            <a:solidFill>
              <a:srgbClr val="987C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b="1" smtClean="0"/>
          </a:p>
        </p:txBody>
      </p:sp>
      <p:sp>
        <p:nvSpPr>
          <p:cNvPr id="53" name="TextBox 52"/>
          <p:cNvSpPr txBox="1"/>
          <p:nvPr/>
        </p:nvSpPr>
        <p:spPr>
          <a:xfrm>
            <a:off x="1835699" y="2037497"/>
            <a:ext cx="84189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smtClean="0"/>
              <a:t>5. </a:t>
            </a:r>
            <a:r>
              <a:rPr lang="ko-KR" altLang="en-US" sz="1000" smtClean="0"/>
              <a:t>상품검색</a:t>
            </a:r>
            <a:endParaRPr lang="ko-KR" altLang="en-US" sz="1000"/>
          </a:p>
        </p:txBody>
      </p:sp>
      <p:sp>
        <p:nvSpPr>
          <p:cNvPr id="54" name="TextBox 53"/>
          <p:cNvSpPr txBox="1"/>
          <p:nvPr/>
        </p:nvSpPr>
        <p:spPr>
          <a:xfrm>
            <a:off x="1239082" y="2279074"/>
            <a:ext cx="198644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smtClean="0"/>
              <a:t>6. </a:t>
            </a:r>
            <a:r>
              <a:rPr lang="ko-KR" altLang="en-US" sz="1000" smtClean="0"/>
              <a:t>상품 상세정보확인</a:t>
            </a:r>
            <a:r>
              <a:rPr lang="en-US" altLang="ko-KR" sz="1000" smtClean="0"/>
              <a:t>, </a:t>
            </a:r>
            <a:r>
              <a:rPr lang="ko-KR" altLang="en-US" sz="1000" smtClean="0"/>
              <a:t>리뷰확인</a:t>
            </a:r>
            <a:endParaRPr lang="ko-KR" altLang="en-US" sz="1000"/>
          </a:p>
        </p:txBody>
      </p:sp>
      <p:cxnSp>
        <p:nvCxnSpPr>
          <p:cNvPr id="57" name="직선 화살표 연결선 56"/>
          <p:cNvCxnSpPr/>
          <p:nvPr/>
        </p:nvCxnSpPr>
        <p:spPr>
          <a:xfrm>
            <a:off x="3696100" y="2496314"/>
            <a:ext cx="67293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직사각형 57"/>
          <p:cNvSpPr/>
          <p:nvPr/>
        </p:nvSpPr>
        <p:spPr>
          <a:xfrm>
            <a:off x="3419872" y="2444286"/>
            <a:ext cx="288032" cy="162018"/>
          </a:xfrm>
          <a:prstGeom prst="rect">
            <a:avLst/>
          </a:prstGeom>
          <a:solidFill>
            <a:srgbClr val="987C4D"/>
          </a:solidFill>
          <a:ln>
            <a:solidFill>
              <a:srgbClr val="987C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b="1" smtClean="0"/>
          </a:p>
        </p:txBody>
      </p:sp>
      <p:sp>
        <p:nvSpPr>
          <p:cNvPr id="60" name="직사각형 59"/>
          <p:cNvSpPr/>
          <p:nvPr/>
        </p:nvSpPr>
        <p:spPr>
          <a:xfrm>
            <a:off x="4355976" y="2463738"/>
            <a:ext cx="288032" cy="162018"/>
          </a:xfrm>
          <a:prstGeom prst="rect">
            <a:avLst/>
          </a:prstGeom>
          <a:solidFill>
            <a:srgbClr val="987C4D"/>
          </a:solidFill>
          <a:ln>
            <a:solidFill>
              <a:srgbClr val="987C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b="1" smtClean="0"/>
          </a:p>
        </p:txBody>
      </p:sp>
      <p:cxnSp>
        <p:nvCxnSpPr>
          <p:cNvPr id="64" name="직선 화살표 연결선 63"/>
          <p:cNvCxnSpPr/>
          <p:nvPr/>
        </p:nvCxnSpPr>
        <p:spPr>
          <a:xfrm>
            <a:off x="4698891" y="2927275"/>
            <a:ext cx="576437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직사각형 64"/>
          <p:cNvSpPr/>
          <p:nvPr/>
        </p:nvSpPr>
        <p:spPr>
          <a:xfrm>
            <a:off x="4357312" y="2869401"/>
            <a:ext cx="288032" cy="162018"/>
          </a:xfrm>
          <a:prstGeom prst="rect">
            <a:avLst/>
          </a:prstGeom>
          <a:solidFill>
            <a:srgbClr val="987C4D"/>
          </a:solidFill>
          <a:ln>
            <a:solidFill>
              <a:srgbClr val="987C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b="1" smtClean="0"/>
          </a:p>
        </p:txBody>
      </p:sp>
      <p:cxnSp>
        <p:nvCxnSpPr>
          <p:cNvPr id="66" name="직선 화살표 연결선 65"/>
          <p:cNvCxnSpPr/>
          <p:nvPr/>
        </p:nvCxnSpPr>
        <p:spPr>
          <a:xfrm flipH="1">
            <a:off x="4698891" y="3003388"/>
            <a:ext cx="557013" cy="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직사각형 66"/>
          <p:cNvSpPr/>
          <p:nvPr/>
        </p:nvSpPr>
        <p:spPr>
          <a:xfrm>
            <a:off x="5292080" y="2879426"/>
            <a:ext cx="288032" cy="162018"/>
          </a:xfrm>
          <a:prstGeom prst="rect">
            <a:avLst/>
          </a:prstGeom>
          <a:solidFill>
            <a:srgbClr val="987C4D"/>
          </a:solidFill>
          <a:ln>
            <a:solidFill>
              <a:srgbClr val="987C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b="1" smtClean="0"/>
          </a:p>
        </p:txBody>
      </p:sp>
      <p:sp>
        <p:nvSpPr>
          <p:cNvPr id="68" name="TextBox 67"/>
          <p:cNvSpPr txBox="1"/>
          <p:nvPr/>
        </p:nvSpPr>
        <p:spPr>
          <a:xfrm>
            <a:off x="4644008" y="2660183"/>
            <a:ext cx="1188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/>
              <a:t>8</a:t>
            </a:r>
            <a:r>
              <a:rPr lang="en-US" altLang="ko-KR" sz="1000" smtClean="0"/>
              <a:t>. </a:t>
            </a:r>
            <a:r>
              <a:rPr lang="ko-KR" altLang="en-US" sz="1000" smtClean="0"/>
              <a:t>상품 일괄 구매</a:t>
            </a:r>
            <a:endParaRPr lang="ko-KR" altLang="en-US" sz="1000"/>
          </a:p>
        </p:txBody>
      </p:sp>
      <p:sp>
        <p:nvSpPr>
          <p:cNvPr id="69" name="TextBox 68"/>
          <p:cNvSpPr txBox="1"/>
          <p:nvPr/>
        </p:nvSpPr>
        <p:spPr>
          <a:xfrm>
            <a:off x="4624230" y="3002047"/>
            <a:ext cx="1188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/>
              <a:t>9</a:t>
            </a:r>
            <a:r>
              <a:rPr lang="en-US" altLang="ko-KR" sz="1000" smtClean="0"/>
              <a:t>. </a:t>
            </a:r>
            <a:r>
              <a:rPr lang="ko-KR" altLang="en-US" sz="1000" smtClean="0"/>
              <a:t>상품 구매 확인</a:t>
            </a:r>
            <a:endParaRPr lang="ko-KR" altLang="en-US" sz="1000"/>
          </a:p>
        </p:txBody>
      </p:sp>
      <p:cxnSp>
        <p:nvCxnSpPr>
          <p:cNvPr id="72" name="직선 화살표 연결선 71"/>
          <p:cNvCxnSpPr/>
          <p:nvPr/>
        </p:nvCxnSpPr>
        <p:spPr>
          <a:xfrm>
            <a:off x="791213" y="3424191"/>
            <a:ext cx="540184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직사각형 72"/>
          <p:cNvSpPr/>
          <p:nvPr/>
        </p:nvSpPr>
        <p:spPr>
          <a:xfrm>
            <a:off x="581502" y="3424191"/>
            <a:ext cx="288032" cy="162018"/>
          </a:xfrm>
          <a:prstGeom prst="rect">
            <a:avLst/>
          </a:prstGeom>
          <a:solidFill>
            <a:srgbClr val="987C4D"/>
          </a:solidFill>
          <a:ln>
            <a:solidFill>
              <a:srgbClr val="987C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b="1" smtClean="0"/>
          </a:p>
        </p:txBody>
      </p:sp>
      <p:cxnSp>
        <p:nvCxnSpPr>
          <p:cNvPr id="74" name="직선 화살표 연결선 73"/>
          <p:cNvCxnSpPr/>
          <p:nvPr/>
        </p:nvCxnSpPr>
        <p:spPr>
          <a:xfrm flipH="1">
            <a:off x="898348" y="3515474"/>
            <a:ext cx="5401844" cy="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직사각형 74"/>
          <p:cNvSpPr/>
          <p:nvPr/>
        </p:nvSpPr>
        <p:spPr>
          <a:xfrm>
            <a:off x="6228184" y="3376342"/>
            <a:ext cx="288032" cy="162018"/>
          </a:xfrm>
          <a:prstGeom prst="rect">
            <a:avLst/>
          </a:prstGeom>
          <a:solidFill>
            <a:srgbClr val="987C4D"/>
          </a:solidFill>
          <a:ln>
            <a:solidFill>
              <a:srgbClr val="987C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b="1" smtClean="0"/>
          </a:p>
        </p:txBody>
      </p:sp>
      <p:sp>
        <p:nvSpPr>
          <p:cNvPr id="76" name="TextBox 75"/>
          <p:cNvSpPr txBox="1"/>
          <p:nvPr/>
        </p:nvSpPr>
        <p:spPr>
          <a:xfrm>
            <a:off x="2398466" y="3183086"/>
            <a:ext cx="24833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smtClean="0"/>
              <a:t>10. </a:t>
            </a:r>
            <a:r>
              <a:rPr lang="ko-KR" altLang="en-US" sz="1000" smtClean="0"/>
              <a:t>리뷰 작성</a:t>
            </a:r>
            <a:r>
              <a:rPr lang="en-US" altLang="ko-KR" sz="1000"/>
              <a:t> </a:t>
            </a:r>
            <a:r>
              <a:rPr lang="en-US" altLang="ko-KR" sz="1000" smtClean="0"/>
              <a:t>/ </a:t>
            </a:r>
            <a:r>
              <a:rPr lang="ko-KR" altLang="en-US" sz="1000" smtClean="0"/>
              <a:t>리뷰 보기</a:t>
            </a:r>
            <a:r>
              <a:rPr lang="en-US" altLang="ko-KR" sz="1000"/>
              <a:t> </a:t>
            </a:r>
            <a:r>
              <a:rPr lang="en-US" altLang="ko-KR" sz="1000" smtClean="0"/>
              <a:t>/ </a:t>
            </a:r>
            <a:r>
              <a:rPr lang="ko-KR" altLang="en-US" sz="1000" smtClean="0"/>
              <a:t>좋아요 클릭</a:t>
            </a:r>
            <a:endParaRPr lang="ko-KR" altLang="en-US" sz="1000"/>
          </a:p>
        </p:txBody>
      </p:sp>
      <p:sp>
        <p:nvSpPr>
          <p:cNvPr id="77" name="TextBox 76"/>
          <p:cNvSpPr txBox="1"/>
          <p:nvPr/>
        </p:nvSpPr>
        <p:spPr>
          <a:xfrm>
            <a:off x="2392331" y="3500260"/>
            <a:ext cx="28708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smtClean="0"/>
              <a:t>11. </a:t>
            </a:r>
            <a:r>
              <a:rPr lang="ko-KR" altLang="en-US" sz="1000"/>
              <a:t>리뷰 작성</a:t>
            </a:r>
            <a:r>
              <a:rPr lang="en-US" altLang="ko-KR" sz="1000"/>
              <a:t> / </a:t>
            </a:r>
            <a:r>
              <a:rPr lang="ko-KR" altLang="en-US" sz="1000"/>
              <a:t>리뷰 보기</a:t>
            </a:r>
            <a:r>
              <a:rPr lang="en-US" altLang="ko-KR" sz="1000"/>
              <a:t> / </a:t>
            </a:r>
            <a:r>
              <a:rPr lang="ko-KR" altLang="en-US" sz="1000"/>
              <a:t>좋아요 </a:t>
            </a:r>
            <a:r>
              <a:rPr lang="ko-KR" altLang="en-US" sz="1000" smtClean="0"/>
              <a:t>확</a:t>
            </a:r>
            <a:r>
              <a:rPr lang="ko-KR" altLang="en-US" sz="1000"/>
              <a:t>인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3651809" y="2268910"/>
            <a:ext cx="104708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/>
              <a:t>7</a:t>
            </a:r>
            <a:r>
              <a:rPr lang="en-US" altLang="ko-KR" sz="900" smtClean="0"/>
              <a:t>. </a:t>
            </a:r>
            <a:r>
              <a:rPr lang="ko-KR" altLang="en-US" sz="900" smtClean="0"/>
              <a:t>장바구니 추가</a:t>
            </a:r>
            <a:endParaRPr lang="ko-KR" altLang="en-US" sz="900"/>
          </a:p>
        </p:txBody>
      </p:sp>
      <p:cxnSp>
        <p:nvCxnSpPr>
          <p:cNvPr id="83" name="직선 화살표 연결선 82"/>
          <p:cNvCxnSpPr/>
          <p:nvPr/>
        </p:nvCxnSpPr>
        <p:spPr>
          <a:xfrm>
            <a:off x="899872" y="3958868"/>
            <a:ext cx="63000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직사각형 83"/>
          <p:cNvSpPr/>
          <p:nvPr/>
        </p:nvSpPr>
        <p:spPr>
          <a:xfrm>
            <a:off x="611560" y="3911019"/>
            <a:ext cx="288032" cy="162018"/>
          </a:xfrm>
          <a:prstGeom prst="rect">
            <a:avLst/>
          </a:prstGeom>
          <a:solidFill>
            <a:srgbClr val="987C4D"/>
          </a:solidFill>
          <a:ln>
            <a:solidFill>
              <a:srgbClr val="987C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b="1" smtClean="0"/>
          </a:p>
        </p:txBody>
      </p:sp>
      <p:cxnSp>
        <p:nvCxnSpPr>
          <p:cNvPr id="85" name="직선 화살표 연결선 84"/>
          <p:cNvCxnSpPr/>
          <p:nvPr/>
        </p:nvCxnSpPr>
        <p:spPr>
          <a:xfrm flipH="1">
            <a:off x="880448" y="4034981"/>
            <a:ext cx="6300000" cy="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직사각형 85"/>
          <p:cNvSpPr/>
          <p:nvPr/>
        </p:nvSpPr>
        <p:spPr>
          <a:xfrm>
            <a:off x="7164288" y="3911019"/>
            <a:ext cx="288032" cy="162018"/>
          </a:xfrm>
          <a:prstGeom prst="rect">
            <a:avLst/>
          </a:prstGeom>
          <a:solidFill>
            <a:srgbClr val="987C4D"/>
          </a:solidFill>
          <a:ln>
            <a:solidFill>
              <a:srgbClr val="987C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b="1" smtClean="0"/>
          </a:p>
        </p:txBody>
      </p:sp>
      <p:sp>
        <p:nvSpPr>
          <p:cNvPr id="87" name="TextBox 86"/>
          <p:cNvSpPr txBox="1"/>
          <p:nvPr/>
        </p:nvSpPr>
        <p:spPr>
          <a:xfrm>
            <a:off x="2771800" y="3723878"/>
            <a:ext cx="21499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smtClean="0"/>
              <a:t>12. </a:t>
            </a:r>
            <a:r>
              <a:rPr lang="ko-KR" altLang="en-US" sz="1000" smtClean="0"/>
              <a:t>작성 </a:t>
            </a:r>
            <a:r>
              <a:rPr lang="en-US" altLang="ko-KR" sz="1000"/>
              <a:t>/ </a:t>
            </a:r>
            <a:r>
              <a:rPr lang="ko-KR" altLang="en-US" sz="1000" err="1"/>
              <a:t>답글</a:t>
            </a:r>
            <a:r>
              <a:rPr lang="ko-KR" altLang="en-US" sz="1000"/>
              <a:t> </a:t>
            </a:r>
            <a:r>
              <a:rPr lang="ko-KR" altLang="en-US" sz="1000" smtClean="0"/>
              <a:t>달기 </a:t>
            </a:r>
            <a:r>
              <a:rPr lang="en-US" altLang="ko-KR" sz="1000" smtClean="0"/>
              <a:t>/ </a:t>
            </a:r>
            <a:r>
              <a:rPr lang="ko-KR" altLang="en-US" sz="1000" smtClean="0"/>
              <a:t>조회 </a:t>
            </a:r>
            <a:r>
              <a:rPr lang="en-US" altLang="ko-KR" sz="1000"/>
              <a:t>/ </a:t>
            </a:r>
            <a:r>
              <a:rPr lang="ko-KR" altLang="en-US" sz="1000"/>
              <a:t>삭제</a:t>
            </a:r>
          </a:p>
          <a:p>
            <a:endParaRPr lang="ko-KR" altLang="en-US" sz="1000"/>
          </a:p>
        </p:txBody>
      </p:sp>
      <p:sp>
        <p:nvSpPr>
          <p:cNvPr id="88" name="TextBox 87"/>
          <p:cNvSpPr txBox="1"/>
          <p:nvPr/>
        </p:nvSpPr>
        <p:spPr>
          <a:xfrm>
            <a:off x="2771800" y="4012334"/>
            <a:ext cx="24513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smtClean="0"/>
              <a:t>13. </a:t>
            </a:r>
            <a:r>
              <a:rPr lang="ko-KR" altLang="en-US" sz="1000"/>
              <a:t>작성 </a:t>
            </a:r>
            <a:r>
              <a:rPr lang="en-US" altLang="ko-KR" sz="1000"/>
              <a:t>/ </a:t>
            </a:r>
            <a:r>
              <a:rPr lang="ko-KR" altLang="en-US" sz="1000" err="1"/>
              <a:t>답글</a:t>
            </a:r>
            <a:r>
              <a:rPr lang="ko-KR" altLang="en-US" sz="1000"/>
              <a:t> 달기 </a:t>
            </a:r>
            <a:r>
              <a:rPr lang="en-US" altLang="ko-KR" sz="1000"/>
              <a:t>/ </a:t>
            </a:r>
            <a:r>
              <a:rPr lang="ko-KR" altLang="en-US" sz="1000"/>
              <a:t>조회 </a:t>
            </a:r>
            <a:r>
              <a:rPr lang="en-US" altLang="ko-KR" sz="1000"/>
              <a:t>/ </a:t>
            </a:r>
            <a:r>
              <a:rPr lang="ko-KR" altLang="en-US" sz="1000" smtClean="0"/>
              <a:t>삭제</a:t>
            </a:r>
            <a:r>
              <a:rPr lang="ko-KR" altLang="en-US" sz="1000"/>
              <a:t> </a:t>
            </a:r>
            <a:r>
              <a:rPr lang="ko-KR" altLang="en-US" sz="1000" smtClean="0"/>
              <a:t>확인</a:t>
            </a:r>
            <a:endParaRPr lang="ko-KR" altLang="en-US" sz="1000"/>
          </a:p>
        </p:txBody>
      </p:sp>
      <p:cxnSp>
        <p:nvCxnSpPr>
          <p:cNvPr id="89" name="직선 화살표 연결선 88"/>
          <p:cNvCxnSpPr/>
          <p:nvPr/>
        </p:nvCxnSpPr>
        <p:spPr>
          <a:xfrm>
            <a:off x="899872" y="4401797"/>
            <a:ext cx="72000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직사각형 89"/>
          <p:cNvSpPr/>
          <p:nvPr/>
        </p:nvSpPr>
        <p:spPr>
          <a:xfrm>
            <a:off x="611560" y="4353948"/>
            <a:ext cx="288032" cy="162018"/>
          </a:xfrm>
          <a:prstGeom prst="rect">
            <a:avLst/>
          </a:prstGeom>
          <a:solidFill>
            <a:srgbClr val="987C4D"/>
          </a:solidFill>
          <a:ln>
            <a:solidFill>
              <a:srgbClr val="987C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b="1" smtClean="0"/>
          </a:p>
        </p:txBody>
      </p:sp>
      <p:cxnSp>
        <p:nvCxnSpPr>
          <p:cNvPr id="91" name="직선 화살표 연결선 90"/>
          <p:cNvCxnSpPr/>
          <p:nvPr/>
        </p:nvCxnSpPr>
        <p:spPr>
          <a:xfrm flipH="1">
            <a:off x="880448" y="4477910"/>
            <a:ext cx="7200000" cy="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직사각형 91"/>
          <p:cNvSpPr/>
          <p:nvPr/>
        </p:nvSpPr>
        <p:spPr>
          <a:xfrm>
            <a:off x="8100392" y="4353948"/>
            <a:ext cx="288032" cy="162018"/>
          </a:xfrm>
          <a:prstGeom prst="rect">
            <a:avLst/>
          </a:prstGeom>
          <a:solidFill>
            <a:srgbClr val="987C4D"/>
          </a:solidFill>
          <a:ln>
            <a:solidFill>
              <a:srgbClr val="987C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b="1" smtClean="0"/>
          </a:p>
        </p:txBody>
      </p:sp>
      <p:sp>
        <p:nvSpPr>
          <p:cNvPr id="93" name="TextBox 92"/>
          <p:cNvSpPr txBox="1"/>
          <p:nvPr/>
        </p:nvSpPr>
        <p:spPr>
          <a:xfrm>
            <a:off x="2771803" y="4196099"/>
            <a:ext cx="40639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smtClean="0"/>
              <a:t>14. </a:t>
            </a:r>
            <a:r>
              <a:rPr lang="ko-KR" altLang="en-US" sz="1000" smtClean="0"/>
              <a:t>주문목록</a:t>
            </a:r>
            <a:r>
              <a:rPr lang="en-US" altLang="ko-KR" sz="1000" smtClean="0"/>
              <a:t>, </a:t>
            </a:r>
            <a:r>
              <a:rPr lang="ko-KR" altLang="en-US" sz="1000" smtClean="0"/>
              <a:t>배송확인</a:t>
            </a:r>
            <a:r>
              <a:rPr lang="en-US" altLang="ko-KR" sz="1000" smtClean="0"/>
              <a:t>, </a:t>
            </a:r>
            <a:r>
              <a:rPr lang="ko-KR" altLang="en-US" sz="1000" smtClean="0"/>
              <a:t>쿠폰조회</a:t>
            </a:r>
            <a:r>
              <a:rPr lang="en-US" altLang="ko-KR" sz="1000" smtClean="0"/>
              <a:t>, </a:t>
            </a:r>
            <a:r>
              <a:rPr lang="ko-KR" altLang="en-US" sz="1000" smtClean="0"/>
              <a:t>포인트정보</a:t>
            </a:r>
            <a:r>
              <a:rPr lang="en-US" altLang="ko-KR" sz="1000" smtClean="0"/>
              <a:t>, </a:t>
            </a:r>
            <a:r>
              <a:rPr lang="ko-KR" altLang="en-US" sz="1000" smtClean="0"/>
              <a:t>정보수정</a:t>
            </a:r>
            <a:r>
              <a:rPr lang="en-US" altLang="ko-KR" sz="1000"/>
              <a:t>,  </a:t>
            </a:r>
            <a:r>
              <a:rPr lang="ko-KR" altLang="en-US" sz="1000"/>
              <a:t>회원탈퇴 </a:t>
            </a:r>
          </a:p>
          <a:p>
            <a:endParaRPr lang="ko-KR" altLang="en-US" sz="1000"/>
          </a:p>
        </p:txBody>
      </p:sp>
      <p:sp>
        <p:nvSpPr>
          <p:cNvPr id="94" name="TextBox 93"/>
          <p:cNvSpPr txBox="1"/>
          <p:nvPr/>
        </p:nvSpPr>
        <p:spPr>
          <a:xfrm>
            <a:off x="2785843" y="4447520"/>
            <a:ext cx="43064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smtClean="0"/>
              <a:t>15. </a:t>
            </a:r>
            <a:r>
              <a:rPr lang="ko-KR" altLang="en-US" sz="1000"/>
              <a:t>주문목록</a:t>
            </a:r>
            <a:r>
              <a:rPr lang="en-US" altLang="ko-KR" sz="1000"/>
              <a:t>, </a:t>
            </a:r>
            <a:r>
              <a:rPr lang="ko-KR" altLang="en-US" sz="1000"/>
              <a:t>배송확인</a:t>
            </a:r>
            <a:r>
              <a:rPr lang="en-US" altLang="ko-KR" sz="1000"/>
              <a:t>, </a:t>
            </a:r>
            <a:r>
              <a:rPr lang="ko-KR" altLang="en-US" sz="1000"/>
              <a:t>쿠폰조회</a:t>
            </a:r>
            <a:r>
              <a:rPr lang="en-US" altLang="ko-KR" sz="1000"/>
              <a:t>, </a:t>
            </a:r>
            <a:r>
              <a:rPr lang="ko-KR" altLang="en-US" sz="1000"/>
              <a:t>포인트정보</a:t>
            </a:r>
            <a:r>
              <a:rPr lang="en-US" altLang="ko-KR" sz="1000"/>
              <a:t>, </a:t>
            </a:r>
            <a:r>
              <a:rPr lang="ko-KR" altLang="en-US" sz="1000"/>
              <a:t>정보수정</a:t>
            </a:r>
            <a:r>
              <a:rPr lang="en-US" altLang="ko-KR" sz="1000"/>
              <a:t>,  </a:t>
            </a:r>
            <a:r>
              <a:rPr lang="ko-KR" altLang="en-US" sz="1000"/>
              <a:t>회원탈퇴 확인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2699792" y="115131"/>
            <a:ext cx="28803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smtClean="0">
                <a:solidFill>
                  <a:srgbClr val="756B5F"/>
                </a:solidFill>
              </a:rPr>
              <a:t>(user mode sequence diagram)</a:t>
            </a:r>
            <a:endParaRPr lang="ko-KR" altLang="en-US" sz="1200" b="1">
              <a:solidFill>
                <a:srgbClr val="756B5F"/>
              </a:solidFill>
            </a:endParaRPr>
          </a:p>
        </p:txBody>
      </p:sp>
      <p:cxnSp>
        <p:nvCxnSpPr>
          <p:cNvPr id="14" name="구부러진 연결선 13"/>
          <p:cNvCxnSpPr>
            <a:stCxn id="33" idx="0"/>
            <a:endCxn id="79" idx="3"/>
          </p:cNvCxnSpPr>
          <p:nvPr/>
        </p:nvCxnSpPr>
        <p:spPr>
          <a:xfrm rot="16200000" flipH="1">
            <a:off x="1750106" y="1325191"/>
            <a:ext cx="108013" cy="224866"/>
          </a:xfrm>
          <a:prstGeom prst="curvedConnector4">
            <a:avLst>
              <a:gd name="adj1" fmla="val -211878"/>
              <a:gd name="adj2" fmla="val 201661"/>
            </a:avLst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1673422" y="1131590"/>
            <a:ext cx="102143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smtClean="0"/>
              <a:t>1.1 id</a:t>
            </a:r>
            <a:r>
              <a:rPr lang="ko-KR" altLang="en-US" sz="1000" smtClean="0"/>
              <a:t>중복체크</a:t>
            </a:r>
            <a:endParaRPr lang="ko-KR" altLang="en-US" sz="1000"/>
          </a:p>
        </p:txBody>
      </p:sp>
      <p:sp>
        <p:nvSpPr>
          <p:cNvPr id="79" name="직사각형 78"/>
          <p:cNvSpPr/>
          <p:nvPr/>
        </p:nvSpPr>
        <p:spPr>
          <a:xfrm>
            <a:off x="1772530" y="1383362"/>
            <a:ext cx="144016" cy="216537"/>
          </a:xfrm>
          <a:prstGeom prst="rect">
            <a:avLst/>
          </a:prstGeom>
          <a:solidFill>
            <a:schemeClr val="bg1"/>
          </a:solidFill>
          <a:ln>
            <a:solidFill>
              <a:srgbClr val="987C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b="1" smtClean="0"/>
          </a:p>
        </p:txBody>
      </p:sp>
    </p:spTree>
    <p:extLst>
      <p:ext uri="{BB962C8B-B14F-4D97-AF65-F5344CB8AC3E}">
        <p14:creationId xmlns:p14="http://schemas.microsoft.com/office/powerpoint/2010/main" val="2806560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6902896" y="4836189"/>
            <a:ext cx="2133600" cy="273844"/>
          </a:xfrm>
        </p:spPr>
        <p:txBody>
          <a:bodyPr/>
          <a:lstStyle/>
          <a:p>
            <a:fld id="{8E974B11-60DB-405B-8211-256C6E064270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699792" y="115131"/>
            <a:ext cx="30243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smtClean="0">
                <a:solidFill>
                  <a:srgbClr val="756B5F"/>
                </a:solidFill>
              </a:rPr>
              <a:t>(admin mode sequence diagram)</a:t>
            </a:r>
            <a:endParaRPr lang="ko-KR" altLang="en-US" sz="1200" b="1">
              <a:solidFill>
                <a:srgbClr val="756B5F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3529" y="80505"/>
            <a:ext cx="2937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>
                <a:solidFill>
                  <a:srgbClr val="756B5F"/>
                </a:solidFill>
              </a:rPr>
              <a:t>7.  </a:t>
            </a:r>
            <a:r>
              <a:rPr lang="ko-KR" altLang="en-US" b="1" smtClean="0">
                <a:solidFill>
                  <a:srgbClr val="756B5F"/>
                </a:solidFill>
              </a:rPr>
              <a:t>순차 다이어그램</a:t>
            </a:r>
            <a:endParaRPr lang="ko-KR" altLang="en-US" b="1">
              <a:solidFill>
                <a:srgbClr val="756B5F"/>
              </a:solidFill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899592" y="897923"/>
            <a:ext cx="7200800" cy="3618044"/>
            <a:chOff x="899592" y="1197231"/>
            <a:chExt cx="7200800" cy="4824058"/>
          </a:xfrm>
        </p:grpSpPr>
        <p:cxnSp>
          <p:nvCxnSpPr>
            <p:cNvPr id="37" name="직선 화살표 연결선 36"/>
            <p:cNvCxnSpPr/>
            <p:nvPr/>
          </p:nvCxnSpPr>
          <p:spPr>
            <a:xfrm flipH="1">
              <a:off x="1382661" y="2245453"/>
              <a:ext cx="79200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직사각형 2"/>
            <p:cNvSpPr/>
            <p:nvPr/>
          </p:nvSpPr>
          <p:spPr>
            <a:xfrm>
              <a:off x="899592" y="1197232"/>
              <a:ext cx="720080" cy="504056"/>
            </a:xfrm>
            <a:prstGeom prst="rect">
              <a:avLst/>
            </a:prstGeom>
            <a:solidFill>
              <a:srgbClr val="987C4D"/>
            </a:solidFill>
            <a:ln>
              <a:solidFill>
                <a:srgbClr val="987C4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000" b="1" smtClean="0"/>
                <a:t>관리자</a:t>
              </a:r>
              <a:endParaRPr lang="en-US" altLang="ko-KR" sz="1000" b="1" smtClean="0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1979712" y="1197232"/>
              <a:ext cx="720080" cy="504056"/>
            </a:xfrm>
            <a:prstGeom prst="rect">
              <a:avLst/>
            </a:prstGeom>
            <a:solidFill>
              <a:srgbClr val="987C4D"/>
            </a:solidFill>
            <a:ln>
              <a:solidFill>
                <a:srgbClr val="987C4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000" b="1" smtClean="0"/>
                <a:t>담당 관리자</a:t>
              </a:r>
              <a:endParaRPr lang="en-US" altLang="ko-KR" sz="1000" b="1" smtClean="0"/>
            </a:p>
            <a:p>
              <a:pPr algn="ctr"/>
              <a:r>
                <a:rPr lang="ko-KR" altLang="en-US" sz="1000" b="1" smtClean="0"/>
                <a:t>등</a:t>
              </a:r>
              <a:r>
                <a:rPr lang="ko-KR" altLang="en-US" sz="1000" b="1"/>
                <a:t>록</a:t>
              </a:r>
              <a:endParaRPr lang="ko-KR" altLang="en-US" sz="1000" b="1" smtClean="0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3059832" y="1197232"/>
              <a:ext cx="720080" cy="504056"/>
            </a:xfrm>
            <a:prstGeom prst="rect">
              <a:avLst/>
            </a:prstGeom>
            <a:solidFill>
              <a:srgbClr val="987C4D"/>
            </a:solidFill>
            <a:ln>
              <a:solidFill>
                <a:srgbClr val="987C4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000" b="1" smtClean="0"/>
                <a:t>상품 관련</a:t>
              </a: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6300192" y="1197232"/>
              <a:ext cx="720080" cy="504056"/>
            </a:xfrm>
            <a:prstGeom prst="rect">
              <a:avLst/>
            </a:prstGeom>
            <a:solidFill>
              <a:srgbClr val="987C4D"/>
            </a:solidFill>
            <a:ln>
              <a:solidFill>
                <a:srgbClr val="987C4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000" b="1" smtClean="0"/>
                <a:t>이벤트관리</a:t>
              </a: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7380312" y="1197232"/>
              <a:ext cx="720080" cy="504056"/>
            </a:xfrm>
            <a:prstGeom prst="rect">
              <a:avLst/>
            </a:prstGeom>
            <a:solidFill>
              <a:srgbClr val="987C4D"/>
            </a:solidFill>
            <a:ln>
              <a:solidFill>
                <a:srgbClr val="987C4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000" b="1" smtClean="0"/>
                <a:t>매출 확인</a:t>
              </a: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5220072" y="1197232"/>
              <a:ext cx="720080" cy="504056"/>
            </a:xfrm>
            <a:prstGeom prst="rect">
              <a:avLst/>
            </a:prstGeom>
            <a:solidFill>
              <a:srgbClr val="987C4D"/>
            </a:solidFill>
            <a:ln>
              <a:solidFill>
                <a:srgbClr val="987C4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000" b="1" smtClean="0"/>
                <a:t>배송 담당</a:t>
              </a:r>
            </a:p>
          </p:txBody>
        </p:sp>
        <p:cxnSp>
          <p:nvCxnSpPr>
            <p:cNvPr id="16" name="직선 연결선 15"/>
            <p:cNvCxnSpPr>
              <a:stCxn id="6" idx="2"/>
            </p:cNvCxnSpPr>
            <p:nvPr/>
          </p:nvCxnSpPr>
          <p:spPr>
            <a:xfrm>
              <a:off x="2339752" y="1701288"/>
              <a:ext cx="0" cy="4320000"/>
            </a:xfrm>
            <a:prstGeom prst="line">
              <a:avLst/>
            </a:prstGeom>
            <a:ln w="25400">
              <a:solidFill>
                <a:srgbClr val="756B5F"/>
              </a:solidFill>
              <a:prstDash val="dash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/>
            <p:nvPr/>
          </p:nvCxnSpPr>
          <p:spPr>
            <a:xfrm>
              <a:off x="3419872" y="1701288"/>
              <a:ext cx="0" cy="4320000"/>
            </a:xfrm>
            <a:prstGeom prst="line">
              <a:avLst/>
            </a:prstGeom>
            <a:ln w="25400">
              <a:solidFill>
                <a:srgbClr val="756B5F"/>
              </a:solidFill>
              <a:prstDash val="dash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/>
            <p:cNvCxnSpPr/>
            <p:nvPr/>
          </p:nvCxnSpPr>
          <p:spPr>
            <a:xfrm>
              <a:off x="4499992" y="1701288"/>
              <a:ext cx="0" cy="4320001"/>
            </a:xfrm>
            <a:prstGeom prst="line">
              <a:avLst/>
            </a:prstGeom>
            <a:ln w="25400">
              <a:solidFill>
                <a:srgbClr val="756B5F"/>
              </a:solidFill>
              <a:prstDash val="dash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/>
            <p:cNvCxnSpPr/>
            <p:nvPr/>
          </p:nvCxnSpPr>
          <p:spPr>
            <a:xfrm>
              <a:off x="1259632" y="1701288"/>
              <a:ext cx="0" cy="4320000"/>
            </a:xfrm>
            <a:prstGeom prst="line">
              <a:avLst/>
            </a:prstGeom>
            <a:ln w="25400">
              <a:solidFill>
                <a:srgbClr val="756B5F"/>
              </a:solidFill>
              <a:prstDash val="dash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/>
            <p:cNvCxnSpPr/>
            <p:nvPr/>
          </p:nvCxnSpPr>
          <p:spPr>
            <a:xfrm>
              <a:off x="5580112" y="1701288"/>
              <a:ext cx="0" cy="4320000"/>
            </a:xfrm>
            <a:prstGeom prst="line">
              <a:avLst/>
            </a:prstGeom>
            <a:ln w="25400">
              <a:solidFill>
                <a:srgbClr val="756B5F"/>
              </a:solidFill>
              <a:prstDash val="dash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/>
            <p:cNvCxnSpPr/>
            <p:nvPr/>
          </p:nvCxnSpPr>
          <p:spPr>
            <a:xfrm>
              <a:off x="6660232" y="1701288"/>
              <a:ext cx="0" cy="4320000"/>
            </a:xfrm>
            <a:prstGeom prst="line">
              <a:avLst/>
            </a:prstGeom>
            <a:ln w="25400">
              <a:solidFill>
                <a:srgbClr val="756B5F"/>
              </a:solidFill>
              <a:prstDash val="dash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/>
            <p:cNvCxnSpPr/>
            <p:nvPr/>
          </p:nvCxnSpPr>
          <p:spPr>
            <a:xfrm>
              <a:off x="7740352" y="1701288"/>
              <a:ext cx="0" cy="4320000"/>
            </a:xfrm>
            <a:prstGeom prst="line">
              <a:avLst/>
            </a:prstGeom>
            <a:ln w="25400">
              <a:solidFill>
                <a:srgbClr val="756B5F"/>
              </a:solidFill>
              <a:prstDash val="dash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직사각형 25"/>
            <p:cNvSpPr/>
            <p:nvPr/>
          </p:nvSpPr>
          <p:spPr>
            <a:xfrm>
              <a:off x="1104983" y="2061328"/>
              <a:ext cx="268607" cy="267126"/>
            </a:xfrm>
            <a:prstGeom prst="rect">
              <a:avLst/>
            </a:prstGeom>
            <a:solidFill>
              <a:srgbClr val="987C4D"/>
            </a:solidFill>
            <a:ln>
              <a:solidFill>
                <a:srgbClr val="987C4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000" b="1" smtClean="0"/>
            </a:p>
          </p:txBody>
        </p:sp>
        <p:cxnSp>
          <p:nvCxnSpPr>
            <p:cNvPr id="28" name="직선 화살표 연결선 27"/>
            <p:cNvCxnSpPr/>
            <p:nvPr/>
          </p:nvCxnSpPr>
          <p:spPr>
            <a:xfrm>
              <a:off x="1384804" y="2175147"/>
              <a:ext cx="79200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직사각형 32"/>
            <p:cNvSpPr/>
            <p:nvPr/>
          </p:nvSpPr>
          <p:spPr>
            <a:xfrm>
              <a:off x="2195736" y="2061328"/>
              <a:ext cx="288032" cy="216024"/>
            </a:xfrm>
            <a:prstGeom prst="rect">
              <a:avLst/>
            </a:prstGeom>
            <a:solidFill>
              <a:srgbClr val="987C4D"/>
            </a:solidFill>
            <a:ln>
              <a:solidFill>
                <a:srgbClr val="987C4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000" b="1" smtClean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331640" y="1852567"/>
              <a:ext cx="1015021" cy="3282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smtClean="0"/>
                <a:t>1. </a:t>
              </a:r>
              <a:r>
                <a:rPr lang="ko-KR" altLang="en-US" sz="1000" smtClean="0"/>
                <a:t>관리자 등록</a:t>
              </a:r>
              <a:endParaRPr lang="ko-KR" altLang="en-US" sz="1000"/>
            </a:p>
          </p:txBody>
        </p:sp>
        <p:cxnSp>
          <p:nvCxnSpPr>
            <p:cNvPr id="38" name="직선 화살표 연결선 37"/>
            <p:cNvCxnSpPr/>
            <p:nvPr/>
          </p:nvCxnSpPr>
          <p:spPr>
            <a:xfrm>
              <a:off x="1393014" y="2751385"/>
              <a:ext cx="187200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/>
            <p:cNvSpPr txBox="1"/>
            <p:nvPr/>
          </p:nvSpPr>
          <p:spPr>
            <a:xfrm>
              <a:off x="1331640" y="2205344"/>
              <a:ext cx="1015021" cy="3282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smtClean="0"/>
                <a:t>2. </a:t>
              </a:r>
              <a:r>
                <a:rPr lang="ko-KR" altLang="en-US" sz="1000" smtClean="0"/>
                <a:t>관리자 확인</a:t>
              </a:r>
              <a:endParaRPr lang="ko-KR" altLang="en-US" sz="1000"/>
            </a:p>
          </p:txBody>
        </p:sp>
        <p:cxnSp>
          <p:nvCxnSpPr>
            <p:cNvPr id="42" name="직선 화살표 연결선 41"/>
            <p:cNvCxnSpPr/>
            <p:nvPr/>
          </p:nvCxnSpPr>
          <p:spPr>
            <a:xfrm flipH="1">
              <a:off x="1373590" y="2852869"/>
              <a:ext cx="187200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직사각형 42"/>
            <p:cNvSpPr/>
            <p:nvPr/>
          </p:nvSpPr>
          <p:spPr>
            <a:xfrm>
              <a:off x="3275856" y="2687587"/>
              <a:ext cx="288032" cy="216024"/>
            </a:xfrm>
            <a:prstGeom prst="rect">
              <a:avLst/>
            </a:prstGeom>
            <a:solidFill>
              <a:srgbClr val="987C4D"/>
            </a:solidFill>
            <a:ln>
              <a:solidFill>
                <a:srgbClr val="987C4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000" b="1" smtClean="0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1390978" y="2487733"/>
              <a:ext cx="2079415" cy="3282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smtClean="0"/>
                <a:t>3. </a:t>
              </a:r>
              <a:r>
                <a:rPr lang="ko-KR" altLang="en-US" sz="1000" smtClean="0"/>
                <a:t>상품 검색 </a:t>
              </a:r>
              <a:r>
                <a:rPr lang="en-US" altLang="ko-KR" sz="1000" smtClean="0"/>
                <a:t>/</a:t>
              </a:r>
              <a:r>
                <a:rPr lang="ko-KR" altLang="en-US" sz="1000" smtClean="0"/>
                <a:t> 등록 </a:t>
              </a:r>
              <a:r>
                <a:rPr lang="en-US" altLang="ko-KR" sz="1000" smtClean="0"/>
                <a:t>/ </a:t>
              </a:r>
              <a:r>
                <a:rPr lang="ko-KR" altLang="en-US" sz="1000" smtClean="0"/>
                <a:t>수정 </a:t>
              </a:r>
              <a:r>
                <a:rPr lang="en-US" altLang="ko-KR" sz="1000" smtClean="0"/>
                <a:t>/ </a:t>
              </a:r>
              <a:r>
                <a:rPr lang="ko-KR" altLang="en-US" sz="1000" smtClean="0"/>
                <a:t>삭제</a:t>
              </a:r>
              <a:endParaRPr lang="ko-KR" altLang="en-US" sz="1000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1403648" y="2801407"/>
              <a:ext cx="1188146" cy="3282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/>
                <a:t>4</a:t>
              </a:r>
              <a:r>
                <a:rPr lang="en-US" altLang="ko-KR" sz="1000" smtClean="0"/>
                <a:t>. </a:t>
              </a:r>
              <a:r>
                <a:rPr lang="ko-KR" altLang="en-US" sz="1000" smtClean="0"/>
                <a:t>상품 정보 확인</a:t>
              </a:r>
              <a:endParaRPr lang="ko-KR" altLang="en-US" sz="1000"/>
            </a:p>
          </p:txBody>
        </p:sp>
        <p:cxnSp>
          <p:nvCxnSpPr>
            <p:cNvPr id="49" name="직선 화살표 연결선 48"/>
            <p:cNvCxnSpPr/>
            <p:nvPr/>
          </p:nvCxnSpPr>
          <p:spPr>
            <a:xfrm>
              <a:off x="1429343" y="3450199"/>
              <a:ext cx="291600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화살표 연결선 50"/>
            <p:cNvCxnSpPr/>
            <p:nvPr/>
          </p:nvCxnSpPr>
          <p:spPr>
            <a:xfrm flipH="1">
              <a:off x="1409919" y="3551683"/>
              <a:ext cx="291600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직사각형 51"/>
            <p:cNvSpPr/>
            <p:nvPr/>
          </p:nvSpPr>
          <p:spPr>
            <a:xfrm>
              <a:off x="4355976" y="3386401"/>
              <a:ext cx="288032" cy="216024"/>
            </a:xfrm>
            <a:prstGeom prst="rect">
              <a:avLst/>
            </a:prstGeom>
            <a:solidFill>
              <a:srgbClr val="987C4D"/>
            </a:solidFill>
            <a:ln>
              <a:solidFill>
                <a:srgbClr val="987C4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000" b="1" smtClean="0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1619672" y="3162936"/>
              <a:ext cx="2509020" cy="3282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smtClean="0"/>
                <a:t>5. </a:t>
              </a:r>
              <a:r>
                <a:rPr lang="ko-KR" altLang="en-US" sz="1000" smtClean="0"/>
                <a:t>게시</a:t>
              </a:r>
              <a:r>
                <a:rPr lang="ko-KR" altLang="en-US" sz="1000"/>
                <a:t>판</a:t>
              </a:r>
              <a:r>
                <a:rPr lang="ko-KR" altLang="en-US" sz="1000" smtClean="0"/>
                <a:t> 답글 작성</a:t>
              </a:r>
              <a:r>
                <a:rPr lang="en-US" altLang="ko-KR" sz="1000" smtClean="0"/>
                <a:t> / </a:t>
              </a:r>
              <a:r>
                <a:rPr lang="ko-KR" altLang="en-US" sz="1000" smtClean="0"/>
                <a:t>수정 </a:t>
              </a:r>
              <a:r>
                <a:rPr lang="en-US" altLang="ko-KR" sz="1000" smtClean="0"/>
                <a:t>/ </a:t>
              </a:r>
              <a:r>
                <a:rPr lang="ko-KR" altLang="en-US" sz="1000" smtClean="0"/>
                <a:t>조회 </a:t>
              </a:r>
              <a:r>
                <a:rPr lang="en-US" altLang="ko-KR" sz="1000" smtClean="0"/>
                <a:t>/ </a:t>
              </a:r>
              <a:r>
                <a:rPr lang="ko-KR" altLang="en-US" sz="1000" smtClean="0"/>
                <a:t>삭제</a:t>
              </a:r>
              <a:endParaRPr lang="ko-KR" altLang="en-US" sz="1000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1979712" y="3521487"/>
              <a:ext cx="1316386" cy="3282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smtClean="0"/>
                <a:t>6. </a:t>
              </a:r>
              <a:r>
                <a:rPr lang="ko-KR" altLang="en-US" sz="1000" smtClean="0"/>
                <a:t>게시판 내용 확인</a:t>
              </a:r>
              <a:endParaRPr lang="ko-KR" altLang="en-US" sz="1000"/>
            </a:p>
          </p:txBody>
        </p:sp>
        <p:cxnSp>
          <p:nvCxnSpPr>
            <p:cNvPr id="57" name="직선 화살표 연결선 56"/>
            <p:cNvCxnSpPr/>
            <p:nvPr/>
          </p:nvCxnSpPr>
          <p:spPr>
            <a:xfrm>
              <a:off x="1403720" y="4063465"/>
              <a:ext cx="399600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화살표 연결선 58"/>
            <p:cNvCxnSpPr/>
            <p:nvPr/>
          </p:nvCxnSpPr>
          <p:spPr>
            <a:xfrm flipH="1">
              <a:off x="1384296" y="4164949"/>
              <a:ext cx="399600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직사각형 59"/>
            <p:cNvSpPr/>
            <p:nvPr/>
          </p:nvSpPr>
          <p:spPr>
            <a:xfrm>
              <a:off x="5436096" y="3999667"/>
              <a:ext cx="288032" cy="216024"/>
            </a:xfrm>
            <a:prstGeom prst="rect">
              <a:avLst/>
            </a:prstGeom>
            <a:solidFill>
              <a:srgbClr val="987C4D"/>
            </a:solidFill>
            <a:ln>
              <a:solidFill>
                <a:srgbClr val="987C4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000" b="1" smtClean="0"/>
            </a:p>
          </p:txBody>
        </p:sp>
        <p:cxnSp>
          <p:nvCxnSpPr>
            <p:cNvPr id="64" name="직선 화살표 연결선 63"/>
            <p:cNvCxnSpPr/>
            <p:nvPr/>
          </p:nvCxnSpPr>
          <p:spPr>
            <a:xfrm>
              <a:off x="1423072" y="4768156"/>
              <a:ext cx="507600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화살표 연결선 65"/>
            <p:cNvCxnSpPr/>
            <p:nvPr/>
          </p:nvCxnSpPr>
          <p:spPr>
            <a:xfrm flipH="1">
              <a:off x="1403648" y="4869640"/>
              <a:ext cx="507600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직사각형 66"/>
            <p:cNvSpPr/>
            <p:nvPr/>
          </p:nvSpPr>
          <p:spPr>
            <a:xfrm>
              <a:off x="6516216" y="4704358"/>
              <a:ext cx="288032" cy="216024"/>
            </a:xfrm>
            <a:prstGeom prst="rect">
              <a:avLst/>
            </a:prstGeom>
            <a:solidFill>
              <a:srgbClr val="987C4D"/>
            </a:solidFill>
            <a:ln>
              <a:solidFill>
                <a:srgbClr val="987C4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000" b="1" smtClean="0"/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2555776" y="4504875"/>
              <a:ext cx="1617751" cy="3282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smtClean="0"/>
                <a:t>9. </a:t>
              </a:r>
              <a:r>
                <a:rPr lang="ko-KR" altLang="en-US" sz="1000" smtClean="0"/>
                <a:t>회원등급별  쿠폰 발행</a:t>
              </a:r>
              <a:endParaRPr lang="ko-KR" altLang="en-US" sz="1000"/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3347864" y="4839442"/>
              <a:ext cx="957313" cy="3282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smtClean="0"/>
                <a:t>10. </a:t>
              </a:r>
              <a:r>
                <a:rPr lang="ko-KR" altLang="en-US" sz="1000" smtClean="0"/>
                <a:t>결과 확인</a:t>
              </a:r>
              <a:endParaRPr lang="ko-KR" altLang="en-US" sz="1000"/>
            </a:p>
          </p:txBody>
        </p:sp>
        <p:cxnSp>
          <p:nvCxnSpPr>
            <p:cNvPr id="72" name="직선 화살표 연결선 71"/>
            <p:cNvCxnSpPr/>
            <p:nvPr/>
          </p:nvCxnSpPr>
          <p:spPr>
            <a:xfrm>
              <a:off x="1423072" y="5509502"/>
              <a:ext cx="615600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화살표 연결선 73"/>
            <p:cNvCxnSpPr/>
            <p:nvPr/>
          </p:nvCxnSpPr>
          <p:spPr>
            <a:xfrm flipH="1">
              <a:off x="1403648" y="5610986"/>
              <a:ext cx="615600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직사각형 74"/>
            <p:cNvSpPr/>
            <p:nvPr/>
          </p:nvSpPr>
          <p:spPr>
            <a:xfrm>
              <a:off x="7596336" y="5445704"/>
              <a:ext cx="288032" cy="216024"/>
            </a:xfrm>
            <a:prstGeom prst="rect">
              <a:avLst/>
            </a:prstGeom>
            <a:solidFill>
              <a:srgbClr val="987C4D"/>
            </a:solidFill>
            <a:ln>
              <a:solidFill>
                <a:srgbClr val="987C4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000" b="1" smtClean="0"/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3113991" y="5235784"/>
              <a:ext cx="1701107" cy="3282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smtClean="0"/>
                <a:t>11. </a:t>
              </a:r>
              <a:r>
                <a:rPr lang="ko-KR" altLang="en-US" sz="1000" smtClean="0"/>
                <a:t>일별 </a:t>
              </a:r>
              <a:r>
                <a:rPr lang="en-US" altLang="ko-KR" sz="1000" smtClean="0"/>
                <a:t>/ </a:t>
              </a:r>
              <a:r>
                <a:rPr lang="ko-KR" altLang="en-US" sz="1000" smtClean="0"/>
                <a:t>월별 매출 확인</a:t>
              </a:r>
              <a:endParaRPr lang="ko-KR" altLang="en-US" sz="1000"/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3707904" y="5580788"/>
              <a:ext cx="1258678" cy="3282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smtClean="0"/>
                <a:t>12. </a:t>
              </a:r>
              <a:r>
                <a:rPr lang="ko-KR" altLang="en-US" sz="1000" smtClean="0"/>
                <a:t>매출 결과 확인</a:t>
              </a:r>
              <a:endParaRPr lang="ko-KR" altLang="en-US" sz="1000"/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2935179" y="3807345"/>
              <a:ext cx="1444626" cy="307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/>
                <a:t>7</a:t>
              </a:r>
              <a:r>
                <a:rPr lang="en-US" altLang="ko-KR" sz="900" smtClean="0"/>
                <a:t>. </a:t>
              </a:r>
              <a:r>
                <a:rPr lang="ko-KR" altLang="en-US" sz="900" smtClean="0"/>
                <a:t>물품 배송 </a:t>
              </a:r>
              <a:r>
                <a:rPr lang="en-US" altLang="ko-KR" sz="900" smtClean="0"/>
                <a:t>/ </a:t>
              </a:r>
              <a:r>
                <a:rPr lang="ko-KR" altLang="en-US" sz="900" smtClean="0"/>
                <a:t>수취 확인</a:t>
              </a:r>
              <a:endParaRPr lang="ko-KR" altLang="en-US" sz="900"/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3124803" y="4134753"/>
              <a:ext cx="1087157" cy="307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mtClean="0"/>
                <a:t>8. </a:t>
              </a:r>
              <a:r>
                <a:rPr lang="ko-KR" altLang="en-US" sz="900" smtClean="0"/>
                <a:t>배송 상태 확인</a:t>
              </a:r>
              <a:endParaRPr lang="ko-KR" altLang="en-US" sz="900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139952" y="1197231"/>
              <a:ext cx="720080" cy="655335"/>
            </a:xfrm>
            <a:prstGeom prst="rect">
              <a:avLst/>
            </a:prstGeom>
            <a:solidFill>
              <a:srgbClr val="987C4D"/>
            </a:solidFill>
            <a:ln>
              <a:solidFill>
                <a:srgbClr val="987C4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000" b="1" smtClean="0"/>
                <a:t>C.S,</a:t>
              </a:r>
            </a:p>
            <a:p>
              <a:pPr algn="ctr"/>
              <a:r>
                <a:rPr lang="ko-KR" altLang="en-US" sz="1000" b="1" smtClean="0"/>
                <a:t>리뷰 게시판</a:t>
              </a:r>
            </a:p>
          </p:txBody>
        </p:sp>
      </p:grpSp>
      <p:sp>
        <p:nvSpPr>
          <p:cNvPr id="55" name="직사각형 54"/>
          <p:cNvSpPr/>
          <p:nvPr/>
        </p:nvSpPr>
        <p:spPr>
          <a:xfrm>
            <a:off x="1115616" y="1977685"/>
            <a:ext cx="268607" cy="200345"/>
          </a:xfrm>
          <a:prstGeom prst="rect">
            <a:avLst/>
          </a:prstGeom>
          <a:solidFill>
            <a:srgbClr val="987C4D"/>
          </a:solidFill>
          <a:ln>
            <a:solidFill>
              <a:srgbClr val="987C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b="1" smtClean="0"/>
          </a:p>
        </p:txBody>
      </p:sp>
      <p:sp>
        <p:nvSpPr>
          <p:cNvPr id="56" name="직사각형 55"/>
          <p:cNvSpPr/>
          <p:nvPr/>
        </p:nvSpPr>
        <p:spPr>
          <a:xfrm>
            <a:off x="1135044" y="2523712"/>
            <a:ext cx="268607" cy="200345"/>
          </a:xfrm>
          <a:prstGeom prst="rect">
            <a:avLst/>
          </a:prstGeom>
          <a:solidFill>
            <a:srgbClr val="987C4D"/>
          </a:solidFill>
          <a:ln>
            <a:solidFill>
              <a:srgbClr val="987C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b="1" smtClean="0"/>
          </a:p>
        </p:txBody>
      </p:sp>
      <p:sp>
        <p:nvSpPr>
          <p:cNvPr id="58" name="직사각형 57"/>
          <p:cNvSpPr/>
          <p:nvPr/>
        </p:nvSpPr>
        <p:spPr>
          <a:xfrm>
            <a:off x="1135044" y="2965471"/>
            <a:ext cx="268607" cy="200345"/>
          </a:xfrm>
          <a:prstGeom prst="rect">
            <a:avLst/>
          </a:prstGeom>
          <a:solidFill>
            <a:srgbClr val="987C4D"/>
          </a:solidFill>
          <a:ln>
            <a:solidFill>
              <a:srgbClr val="987C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b="1" smtClean="0"/>
          </a:p>
        </p:txBody>
      </p:sp>
      <p:sp>
        <p:nvSpPr>
          <p:cNvPr id="63" name="직사각형 62"/>
          <p:cNvSpPr/>
          <p:nvPr/>
        </p:nvSpPr>
        <p:spPr>
          <a:xfrm>
            <a:off x="1133069" y="3516571"/>
            <a:ext cx="268607" cy="200345"/>
          </a:xfrm>
          <a:prstGeom prst="rect">
            <a:avLst/>
          </a:prstGeom>
          <a:solidFill>
            <a:srgbClr val="987C4D"/>
          </a:solidFill>
          <a:ln>
            <a:solidFill>
              <a:srgbClr val="987C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b="1" smtClean="0"/>
          </a:p>
        </p:txBody>
      </p:sp>
      <p:sp>
        <p:nvSpPr>
          <p:cNvPr id="65" name="직사각형 64"/>
          <p:cNvSpPr/>
          <p:nvPr/>
        </p:nvSpPr>
        <p:spPr>
          <a:xfrm>
            <a:off x="1133069" y="4056631"/>
            <a:ext cx="268607" cy="200345"/>
          </a:xfrm>
          <a:prstGeom prst="rect">
            <a:avLst/>
          </a:prstGeom>
          <a:solidFill>
            <a:srgbClr val="987C4D"/>
          </a:solidFill>
          <a:ln>
            <a:solidFill>
              <a:srgbClr val="987C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b="1" smtClean="0"/>
          </a:p>
        </p:txBody>
      </p:sp>
    </p:spTree>
    <p:extLst>
      <p:ext uri="{BB962C8B-B14F-4D97-AF65-F5344CB8AC3E}">
        <p14:creationId xmlns:p14="http://schemas.microsoft.com/office/powerpoint/2010/main" val="1200938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74B11-60DB-405B-8211-256C6E064270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323529" y="80505"/>
            <a:ext cx="2937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>
                <a:solidFill>
                  <a:srgbClr val="756B5F"/>
                </a:solidFill>
              </a:rPr>
              <a:t>8. </a:t>
            </a:r>
            <a:r>
              <a:rPr lang="en-US" altLang="ko-KR" b="1">
                <a:solidFill>
                  <a:srgbClr val="756B5F"/>
                </a:solidFill>
              </a:rPr>
              <a:t>DB </a:t>
            </a:r>
            <a:r>
              <a:rPr lang="ko-KR" altLang="en-US" b="1">
                <a:solidFill>
                  <a:srgbClr val="756B5F"/>
                </a:solidFill>
              </a:rPr>
              <a:t>설계 </a:t>
            </a:r>
            <a:r>
              <a:rPr lang="en-US" altLang="ko-KR" b="1">
                <a:solidFill>
                  <a:srgbClr val="756B5F"/>
                </a:solidFill>
              </a:rPr>
              <a:t>(ERD)</a:t>
            </a:r>
            <a:endParaRPr lang="ko-KR" altLang="en-US" b="1">
              <a:solidFill>
                <a:srgbClr val="756B5F"/>
              </a:solidFill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9" y="454898"/>
            <a:ext cx="6840759" cy="46152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38376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74B11-60DB-405B-8211-256C6E064270}" type="slidenum">
              <a:rPr lang="ko-KR" altLang="en-US" smtClean="0"/>
              <a:pPr/>
              <a:t>14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23528" y="67002"/>
            <a:ext cx="2937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>
                <a:solidFill>
                  <a:srgbClr val="756B5F"/>
                </a:solidFill>
              </a:rPr>
              <a:t>9</a:t>
            </a:r>
            <a:r>
              <a:rPr lang="en-US" altLang="ko-KR" b="1" smtClean="0">
                <a:solidFill>
                  <a:srgbClr val="756B5F"/>
                </a:solidFill>
              </a:rPr>
              <a:t>.  </a:t>
            </a:r>
            <a:r>
              <a:rPr lang="ko-KR" altLang="en-US" b="1" smtClean="0">
                <a:solidFill>
                  <a:srgbClr val="756B5F"/>
                </a:solidFill>
              </a:rPr>
              <a:t>기능정의서 및 설계 </a:t>
            </a:r>
            <a:r>
              <a:rPr lang="en-US" altLang="ko-KR" b="1" smtClean="0">
                <a:solidFill>
                  <a:srgbClr val="756B5F"/>
                </a:solidFill>
              </a:rPr>
              <a:t>(1)</a:t>
            </a:r>
            <a:endParaRPr lang="ko-KR" altLang="en-US" b="1">
              <a:solidFill>
                <a:srgbClr val="756B5F"/>
              </a:solidFill>
            </a:endParaRPr>
          </a:p>
        </p:txBody>
      </p:sp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483518"/>
            <a:ext cx="6480719" cy="45205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22454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74B11-60DB-405B-8211-256C6E064270}" type="slidenum">
              <a:rPr lang="ko-KR" altLang="en-US" smtClean="0"/>
              <a:pPr/>
              <a:t>15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23529" y="80505"/>
            <a:ext cx="2937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>
                <a:solidFill>
                  <a:srgbClr val="756B5F"/>
                </a:solidFill>
              </a:rPr>
              <a:t>9</a:t>
            </a:r>
            <a:r>
              <a:rPr lang="en-US" altLang="ko-KR" b="1" smtClean="0">
                <a:solidFill>
                  <a:srgbClr val="756B5F"/>
                </a:solidFill>
              </a:rPr>
              <a:t>.  </a:t>
            </a:r>
            <a:r>
              <a:rPr lang="ko-KR" altLang="en-US" b="1" smtClean="0">
                <a:solidFill>
                  <a:srgbClr val="756B5F"/>
                </a:solidFill>
              </a:rPr>
              <a:t>기능정의서 및 설계 </a:t>
            </a:r>
            <a:r>
              <a:rPr lang="en-US" altLang="ko-KR" b="1" smtClean="0">
                <a:solidFill>
                  <a:srgbClr val="756B5F"/>
                </a:solidFill>
              </a:rPr>
              <a:t>(2)</a:t>
            </a:r>
            <a:endParaRPr lang="ko-KR" altLang="en-US" b="1">
              <a:solidFill>
                <a:srgbClr val="756B5F"/>
              </a:solidFill>
            </a:endParaRP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8702" y="449837"/>
            <a:ext cx="6444208" cy="41301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33846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74B11-60DB-405B-8211-256C6E064270}" type="slidenum">
              <a:rPr lang="ko-KR" altLang="en-US" smtClean="0"/>
              <a:pPr/>
              <a:t>16</a:t>
            </a:fld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23528" y="80505"/>
            <a:ext cx="6336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756B5F"/>
                </a:solidFill>
              </a:rPr>
              <a:t>10. Project </a:t>
            </a:r>
            <a:r>
              <a:rPr lang="en-US" altLang="ko-KR" b="1" dirty="0">
                <a:solidFill>
                  <a:srgbClr val="756B5F"/>
                </a:solidFill>
              </a:rPr>
              <a:t>S</a:t>
            </a:r>
            <a:r>
              <a:rPr lang="en-US" altLang="ko-KR" b="1" dirty="0" smtClean="0">
                <a:solidFill>
                  <a:srgbClr val="756B5F"/>
                </a:solidFill>
              </a:rPr>
              <a:t>ource Explorer</a:t>
            </a:r>
            <a:endParaRPr lang="ko-KR" altLang="en-US" b="1" dirty="0">
              <a:solidFill>
                <a:srgbClr val="756B5F"/>
              </a:solidFill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899" y="438130"/>
            <a:ext cx="7560840" cy="4340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95280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74B11-60DB-405B-8211-256C6E064270}" type="slidenum">
              <a:rPr lang="ko-KR" altLang="en-US" smtClean="0"/>
              <a:pPr/>
              <a:t>17</a:t>
            </a:fld>
            <a:endParaRPr lang="ko-KR" alt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323528" y="80505"/>
            <a:ext cx="4464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756B5F"/>
                </a:solidFill>
              </a:rPr>
              <a:t>11. UI </a:t>
            </a:r>
            <a:r>
              <a:rPr lang="ko-KR" altLang="en-US" b="1" dirty="0" smtClean="0">
                <a:solidFill>
                  <a:srgbClr val="756B5F"/>
                </a:solidFill>
              </a:rPr>
              <a:t>시연 및 핵심기능 </a:t>
            </a:r>
            <a:r>
              <a:rPr lang="en-US" altLang="ko-KR" b="1" dirty="0" smtClean="0">
                <a:solidFill>
                  <a:srgbClr val="756B5F"/>
                </a:solidFill>
              </a:rPr>
              <a:t>– </a:t>
            </a:r>
            <a:r>
              <a:rPr lang="ko-KR" altLang="en-US" b="1" dirty="0" err="1" smtClean="0">
                <a:solidFill>
                  <a:srgbClr val="756B5F"/>
                </a:solidFill>
              </a:rPr>
              <a:t>메인페이지</a:t>
            </a:r>
            <a:endParaRPr lang="ko-KR" altLang="en-US" b="1" dirty="0">
              <a:solidFill>
                <a:srgbClr val="756B5F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5239208" y="1100232"/>
            <a:ext cx="3539617" cy="3847782"/>
          </a:xfrm>
          <a:prstGeom prst="roundRect">
            <a:avLst>
              <a:gd name="adj" fmla="val 10188"/>
            </a:avLst>
          </a:prstGeom>
          <a:noFill/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sz="1000" b="1" dirty="0" err="1" smtClean="0">
                <a:solidFill>
                  <a:schemeClr val="tx1"/>
                </a:solidFill>
              </a:rPr>
              <a:t>로그인전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,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회원로그인후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,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관리자로그인 </a:t>
            </a:r>
            <a:r>
              <a:rPr lang="ko-KR" altLang="en-US" sz="1000" b="1" smtClean="0">
                <a:solidFill>
                  <a:schemeClr val="tx1"/>
                </a:solidFill>
              </a:rPr>
              <a:t>후</a:t>
            </a:r>
            <a:r>
              <a:rPr lang="en-US" altLang="ko-KR" sz="1000" b="1">
                <a:solidFill>
                  <a:schemeClr val="tx1"/>
                </a:solidFill>
              </a:rPr>
              <a:t> </a:t>
            </a:r>
            <a:r>
              <a:rPr lang="ko-KR" altLang="en-US" sz="1000" b="1" smtClean="0">
                <a:solidFill>
                  <a:schemeClr val="tx1"/>
                </a:solidFill>
              </a:rPr>
              <a:t>해더의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메뉴가 </a:t>
            </a:r>
            <a:r>
              <a:rPr lang="ko-KR" altLang="en-US" sz="1000" b="1" smtClean="0">
                <a:solidFill>
                  <a:schemeClr val="tx1"/>
                </a:solidFill>
              </a:rPr>
              <a:t>다르게 보인다</a:t>
            </a:r>
            <a:r>
              <a:rPr lang="en-US" altLang="ko-KR" sz="1000" b="1">
                <a:solidFill>
                  <a:schemeClr val="tx1"/>
                </a:solidFill>
              </a:rPr>
              <a:t> </a:t>
            </a:r>
            <a:r>
              <a:rPr lang="ko-KR" altLang="en-US" sz="1000" b="1" smtClean="0">
                <a:solidFill>
                  <a:schemeClr val="tx1"/>
                </a:solidFill>
              </a:rPr>
              <a:t>반응형으로 핸드폰 사이즈 시 아이콘과 드랍다운 메뉴로 보인다</a:t>
            </a:r>
            <a:endParaRPr lang="en-US" altLang="ko-KR" sz="1000" b="1" dirty="0" smtClean="0">
              <a:solidFill>
                <a:schemeClr val="tx1"/>
              </a:solidFill>
            </a:endParaRPr>
          </a:p>
          <a:p>
            <a:pPr marL="228600" indent="-2286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sz="1000" b="1">
                <a:solidFill>
                  <a:schemeClr val="tx1"/>
                </a:solidFill>
              </a:rPr>
              <a:t>전체 상품 </a:t>
            </a:r>
            <a:r>
              <a:rPr lang="en-US" altLang="ko-KR" sz="1000" b="1">
                <a:solidFill>
                  <a:schemeClr val="tx1"/>
                </a:solidFill>
              </a:rPr>
              <a:t>List</a:t>
            </a:r>
            <a:r>
              <a:rPr lang="ko-KR" altLang="en-US" sz="1000" b="1" smtClean="0">
                <a:solidFill>
                  <a:schemeClr val="tx1"/>
                </a:solidFill>
              </a:rPr>
              <a:t>로 페이지 이동</a:t>
            </a:r>
            <a:endParaRPr lang="en-US" altLang="ko-KR" sz="1000" b="1">
              <a:solidFill>
                <a:schemeClr val="tx1"/>
              </a:solidFill>
            </a:endParaRPr>
          </a:p>
          <a:p>
            <a:pPr marL="228600" indent="-228600">
              <a:lnSpc>
                <a:spcPct val="200000"/>
              </a:lnSpc>
              <a:buFont typeface="+mj-ea"/>
              <a:buAutoNum type="circleNumDbPlain"/>
            </a:pPr>
            <a:r>
              <a:rPr lang="en-US" altLang="ko-KR" sz="1000" b="1">
                <a:solidFill>
                  <a:schemeClr val="tx1"/>
                </a:solidFill>
              </a:rPr>
              <a:t>Long’s Food </a:t>
            </a:r>
            <a:r>
              <a:rPr lang="ko-KR" altLang="en-US" sz="1000" b="1">
                <a:solidFill>
                  <a:schemeClr val="tx1"/>
                </a:solidFill>
              </a:rPr>
              <a:t>대표 소개와 회사 위치 지도 표시가 있다</a:t>
            </a:r>
            <a:r>
              <a:rPr lang="en-US" altLang="ko-KR" sz="1000" b="1">
                <a:solidFill>
                  <a:schemeClr val="tx1"/>
                </a:solidFill>
              </a:rPr>
              <a:t>.</a:t>
            </a:r>
            <a:endParaRPr lang="ko-KR" altLang="en-US" sz="1000" b="1">
              <a:solidFill>
                <a:schemeClr val="tx1"/>
              </a:solidFill>
            </a:endParaRPr>
          </a:p>
          <a:p>
            <a:pPr marL="228600" indent="-2286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sz="1000" b="1" smtClean="0">
                <a:solidFill>
                  <a:schemeClr val="tx1"/>
                </a:solidFill>
              </a:rPr>
              <a:t>검색하기</a:t>
            </a:r>
            <a:endParaRPr lang="en-US" altLang="ko-KR" sz="1000" b="1" dirty="0" smtClean="0">
              <a:solidFill>
                <a:schemeClr val="tx1"/>
              </a:solidFill>
            </a:endParaRPr>
          </a:p>
          <a:p>
            <a:pPr marL="360000" lvl="1" indent="-228600">
              <a:lnSpc>
                <a:spcPct val="200000"/>
              </a:lnSpc>
              <a:buFont typeface="맑은 고딕" panose="020B0503020000020004" pitchFamily="50" charset="-127"/>
              <a:buChar char="–"/>
            </a:pPr>
            <a:r>
              <a:rPr lang="ko-KR" altLang="en-US" sz="1000" b="1" dirty="0" smtClean="0">
                <a:solidFill>
                  <a:schemeClr val="tx1"/>
                </a:solidFill>
              </a:rPr>
              <a:t>비회원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,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회원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,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관리자 모두 이용가능</a:t>
            </a:r>
            <a:endParaRPr lang="en-US" altLang="ko-KR" sz="1000" b="1" dirty="0" smtClean="0">
              <a:solidFill>
                <a:schemeClr val="tx1"/>
              </a:solidFill>
            </a:endParaRPr>
          </a:p>
          <a:p>
            <a:pPr marL="360000" lvl="1" indent="-228600">
              <a:lnSpc>
                <a:spcPct val="200000"/>
              </a:lnSpc>
              <a:buFont typeface="맑은 고딕" panose="020B0503020000020004" pitchFamily="50" charset="-127"/>
              <a:buChar char="–"/>
            </a:pPr>
            <a:r>
              <a:rPr lang="ko-KR" altLang="en-US" sz="1000" b="1" dirty="0" smtClean="0">
                <a:solidFill>
                  <a:schemeClr val="tx1"/>
                </a:solidFill>
              </a:rPr>
              <a:t>검색조건 </a:t>
            </a:r>
            <a:r>
              <a:rPr lang="en-US" altLang="ko-KR" sz="1000" b="1" smtClean="0">
                <a:solidFill>
                  <a:schemeClr val="tx1"/>
                </a:solidFill>
              </a:rPr>
              <a:t>: </a:t>
            </a:r>
            <a:r>
              <a:rPr lang="ko-KR" altLang="en-US" sz="1000" b="1" smtClean="0">
                <a:solidFill>
                  <a:schemeClr val="tx1"/>
                </a:solidFill>
              </a:rPr>
              <a:t>상품 이름이 포함</a:t>
            </a:r>
            <a:endParaRPr lang="en-US" altLang="ko-KR" sz="1000" b="1" dirty="0" smtClean="0">
              <a:solidFill>
                <a:schemeClr val="tx1"/>
              </a:solidFill>
            </a:endParaRPr>
          </a:p>
          <a:p>
            <a:pPr marL="228600" indent="-2286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sz="1000" b="1" smtClean="0">
                <a:solidFill>
                  <a:schemeClr val="tx1"/>
                </a:solidFill>
              </a:rPr>
              <a:t>판매량 </a:t>
            </a:r>
            <a:r>
              <a:rPr lang="en-US" altLang="ko-KR" sz="1000" b="1" smtClean="0">
                <a:solidFill>
                  <a:schemeClr val="tx1"/>
                </a:solidFill>
              </a:rPr>
              <a:t>TOP4 </a:t>
            </a:r>
            <a:r>
              <a:rPr lang="ko-KR" altLang="en-US" sz="1000" b="1" smtClean="0">
                <a:solidFill>
                  <a:schemeClr val="tx1"/>
                </a:solidFill>
              </a:rPr>
              <a:t>상품 출력</a:t>
            </a:r>
            <a:endParaRPr lang="en-US" altLang="ko-KR" sz="1000" b="1" smtClean="0">
              <a:solidFill>
                <a:schemeClr val="tx1"/>
              </a:solidFill>
            </a:endParaRPr>
          </a:p>
          <a:p>
            <a:pPr marL="228600" indent="-2286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sz="1000" b="1" smtClean="0">
                <a:solidFill>
                  <a:schemeClr val="tx1"/>
                </a:solidFill>
              </a:rPr>
              <a:t>소개 페이지 카카오 맵 </a:t>
            </a:r>
            <a:r>
              <a:rPr lang="en-US" altLang="ko-KR" sz="1000" b="1" smtClean="0">
                <a:solidFill>
                  <a:schemeClr val="tx1"/>
                </a:solidFill>
              </a:rPr>
              <a:t>API</a:t>
            </a:r>
            <a:r>
              <a:rPr lang="ko-KR" altLang="en-US" sz="1000" b="1" smtClean="0">
                <a:solidFill>
                  <a:schemeClr val="tx1"/>
                </a:solidFill>
              </a:rPr>
              <a:t>를 이용하여 확대</a:t>
            </a:r>
            <a:r>
              <a:rPr lang="en-US" altLang="ko-KR" sz="1000" b="1" smtClean="0">
                <a:solidFill>
                  <a:schemeClr val="tx1"/>
                </a:solidFill>
              </a:rPr>
              <a:t>, </a:t>
            </a:r>
            <a:r>
              <a:rPr lang="ko-KR" altLang="en-US" sz="1000" b="1" smtClean="0">
                <a:solidFill>
                  <a:schemeClr val="tx1"/>
                </a:solidFill>
              </a:rPr>
              <a:t>축소 가능한 지도 사용</a:t>
            </a:r>
            <a:endParaRPr lang="en-US" altLang="ko-KR" sz="1000" b="1" dirty="0" smtClean="0">
              <a:solidFill>
                <a:schemeClr val="tx1"/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-15207" y="388875"/>
            <a:ext cx="3692685" cy="4565095"/>
            <a:chOff x="534880" y="388875"/>
            <a:chExt cx="3692685" cy="4565095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3986" y="449837"/>
              <a:ext cx="3343579" cy="45041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" name="순서도: 처리 4"/>
            <p:cNvSpPr/>
            <p:nvPr/>
          </p:nvSpPr>
          <p:spPr>
            <a:xfrm>
              <a:off x="883986" y="449838"/>
              <a:ext cx="3343579" cy="304872"/>
            </a:xfrm>
            <a:prstGeom prst="flowChartProcess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000" b="1" dirty="0" smtClean="0">
                <a:solidFill>
                  <a:srgbClr val="FF0000"/>
                </a:solidFill>
              </a:endParaRPr>
            </a:p>
          </p:txBody>
        </p:sp>
        <p:cxnSp>
          <p:nvCxnSpPr>
            <p:cNvPr id="12" name="직선 연결선 11"/>
            <p:cNvCxnSpPr/>
            <p:nvPr/>
          </p:nvCxnSpPr>
          <p:spPr>
            <a:xfrm>
              <a:off x="1052317" y="961447"/>
              <a:ext cx="360040" cy="0"/>
            </a:xfrm>
            <a:prstGeom prst="line">
              <a:avLst/>
            </a:prstGeom>
            <a:ln w="25400" cmpd="sng">
              <a:solidFill>
                <a:srgbClr val="FF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/>
            <p:cNvCxnSpPr/>
            <p:nvPr/>
          </p:nvCxnSpPr>
          <p:spPr>
            <a:xfrm>
              <a:off x="1553077" y="965794"/>
              <a:ext cx="360040" cy="0"/>
            </a:xfrm>
            <a:prstGeom prst="line">
              <a:avLst/>
            </a:prstGeom>
            <a:ln w="25400" cmpd="sng">
              <a:solidFill>
                <a:srgbClr val="FF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/>
            <p:nvPr/>
          </p:nvCxnSpPr>
          <p:spPr>
            <a:xfrm>
              <a:off x="3230005" y="996283"/>
              <a:ext cx="848955" cy="0"/>
            </a:xfrm>
            <a:prstGeom prst="line">
              <a:avLst/>
            </a:prstGeom>
            <a:ln w="25400" cmpd="sng">
              <a:solidFill>
                <a:srgbClr val="FF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순서도: 처리 12"/>
            <p:cNvSpPr/>
            <p:nvPr/>
          </p:nvSpPr>
          <p:spPr>
            <a:xfrm>
              <a:off x="1052317" y="2977671"/>
              <a:ext cx="3026643" cy="1296144"/>
            </a:xfrm>
            <a:prstGeom prst="flowChartProcess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000" b="1" dirty="0" smtClean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34880" y="388875"/>
              <a:ext cx="2880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mtClean="0">
                  <a:solidFill>
                    <a:srgbClr val="FF0000"/>
                  </a:solidFill>
                </a:rPr>
                <a:t>①</a:t>
              </a:r>
              <a:endParaRPr lang="ko-KR" altLang="en-US">
                <a:solidFill>
                  <a:srgbClr val="FF0000"/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827584" y="914983"/>
              <a:ext cx="2880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mtClean="0">
                  <a:solidFill>
                    <a:srgbClr val="FF0000"/>
                  </a:solidFill>
                </a:rPr>
                <a:t>②</a:t>
              </a:r>
              <a:endParaRPr lang="ko-KR" altLang="en-US">
                <a:solidFill>
                  <a:srgbClr val="FF0000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846741" y="725669"/>
              <a:ext cx="2880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mtClean="0">
                  <a:solidFill>
                    <a:srgbClr val="FF0000"/>
                  </a:solidFill>
                </a:rPr>
                <a:t>③</a:t>
              </a:r>
              <a:endParaRPr lang="ko-KR" altLang="en-US">
                <a:solidFill>
                  <a:srgbClr val="FF0000"/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3923928" y="915566"/>
              <a:ext cx="2880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mtClean="0">
                  <a:solidFill>
                    <a:srgbClr val="FF0000"/>
                  </a:solidFill>
                </a:rPr>
                <a:t>④</a:t>
              </a:r>
              <a:endParaRPr lang="ko-KR" altLang="en-US">
                <a:solidFill>
                  <a:srgbClr val="FF0000"/>
                </a:solidFill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683568" y="2859782"/>
              <a:ext cx="2880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mtClean="0">
                  <a:solidFill>
                    <a:srgbClr val="FF0000"/>
                  </a:solidFill>
                </a:rPr>
                <a:t>⑤</a:t>
              </a:r>
              <a:endParaRPr lang="ko-KR" altLang="en-US">
                <a:solidFill>
                  <a:srgbClr val="FF0000"/>
                </a:solidFill>
              </a:endParaRPr>
            </a:p>
          </p:txBody>
        </p:sp>
      </p:grp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449838"/>
            <a:ext cx="1318300" cy="1761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6" name="TextBox 25"/>
          <p:cNvSpPr txBox="1"/>
          <p:nvPr/>
        </p:nvSpPr>
        <p:spPr>
          <a:xfrm>
            <a:off x="4572000" y="1059582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>
                <a:solidFill>
                  <a:srgbClr val="FF0000"/>
                </a:solidFill>
              </a:rPr>
              <a:t>⑥</a:t>
            </a:r>
            <a:endParaRPr lang="ko-KR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3300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74B11-60DB-405B-8211-256C6E064270}" type="slidenum">
              <a:rPr lang="ko-KR" altLang="en-US" smtClean="0"/>
              <a:pPr/>
              <a:t>18</a:t>
            </a:fld>
            <a:endParaRPr lang="ko-KR" alt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333389" y="60079"/>
            <a:ext cx="4464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756B5F"/>
                </a:solidFill>
              </a:rPr>
              <a:t>11. UI </a:t>
            </a:r>
            <a:r>
              <a:rPr lang="ko-KR" altLang="en-US" b="1" dirty="0" smtClean="0">
                <a:solidFill>
                  <a:srgbClr val="756B5F"/>
                </a:solidFill>
              </a:rPr>
              <a:t>시연 및 핵심기능 </a:t>
            </a:r>
            <a:r>
              <a:rPr lang="en-US" altLang="ko-KR" b="1" smtClean="0">
                <a:solidFill>
                  <a:srgbClr val="756B5F"/>
                </a:solidFill>
              </a:rPr>
              <a:t>– </a:t>
            </a:r>
            <a:r>
              <a:rPr lang="ko-KR" altLang="en-US" b="1" smtClean="0">
                <a:solidFill>
                  <a:srgbClr val="756B5F"/>
                </a:solidFill>
              </a:rPr>
              <a:t>헤더</a:t>
            </a:r>
            <a:endParaRPr lang="ko-KR" altLang="en-US" b="1" dirty="0">
              <a:solidFill>
                <a:srgbClr val="756B5F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5239208" y="195486"/>
            <a:ext cx="3539617" cy="4752528"/>
          </a:xfrm>
          <a:prstGeom prst="roundRect">
            <a:avLst>
              <a:gd name="adj" fmla="val 10188"/>
            </a:avLst>
          </a:prstGeom>
          <a:noFill/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>
              <a:lnSpc>
                <a:spcPct val="200000"/>
              </a:lnSpc>
              <a:buFont typeface="+mj-ea"/>
              <a:buAutoNum type="circleNumDbPlain"/>
            </a:pPr>
            <a:endParaRPr lang="en-US" altLang="ko-KR" sz="1200" b="1" smtClean="0">
              <a:solidFill>
                <a:schemeClr val="tx1"/>
              </a:solidFill>
            </a:endParaRPr>
          </a:p>
          <a:p>
            <a:pPr marL="228600" indent="-228600">
              <a:lnSpc>
                <a:spcPct val="200000"/>
              </a:lnSpc>
              <a:buFont typeface="+mj-ea"/>
              <a:buAutoNum type="circleNumDbPlain"/>
            </a:pPr>
            <a:endParaRPr lang="en-US" altLang="ko-KR" sz="1200" b="1">
              <a:solidFill>
                <a:schemeClr val="tx1"/>
              </a:solidFill>
            </a:endParaRPr>
          </a:p>
          <a:p>
            <a:pPr marL="228600" indent="-228600">
              <a:lnSpc>
                <a:spcPct val="200000"/>
              </a:lnSpc>
              <a:buFont typeface="+mj-ea"/>
              <a:buAutoNum type="circleNumDbPlain"/>
            </a:pPr>
            <a:endParaRPr lang="en-US" altLang="ko-KR" sz="1200" b="1" smtClean="0">
              <a:solidFill>
                <a:schemeClr val="tx1"/>
              </a:solidFill>
            </a:endParaRPr>
          </a:p>
          <a:p>
            <a:pPr marL="228600" indent="-2286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sz="1200" b="1" smtClean="0">
                <a:solidFill>
                  <a:schemeClr val="tx1"/>
                </a:solidFill>
              </a:rPr>
              <a:t>로그인 전 헤더</a:t>
            </a:r>
            <a:endParaRPr lang="en-US" altLang="ko-KR" sz="1200" b="1">
              <a:solidFill>
                <a:schemeClr val="tx1"/>
              </a:solidFill>
            </a:endParaRPr>
          </a:p>
          <a:p>
            <a:pPr marL="228600" indent="-2286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sz="1200" b="1" smtClean="0">
                <a:solidFill>
                  <a:schemeClr val="tx1"/>
                </a:solidFill>
              </a:rPr>
              <a:t>유저 로그인 후 헤더</a:t>
            </a:r>
            <a:endParaRPr lang="en-US" altLang="ko-KR" sz="1200" b="1">
              <a:solidFill>
                <a:schemeClr val="tx1"/>
              </a:solidFill>
            </a:endParaRPr>
          </a:p>
          <a:p>
            <a:pPr marL="228600" indent="-2286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sz="1200" b="1" smtClean="0">
                <a:solidFill>
                  <a:schemeClr val="tx1"/>
                </a:solidFill>
              </a:rPr>
              <a:t>관리자 로그인 후 헤더</a:t>
            </a:r>
            <a:endParaRPr lang="en-US" altLang="ko-KR" sz="1200" b="1" smtClean="0">
              <a:solidFill>
                <a:schemeClr val="tx1"/>
              </a:solidFill>
            </a:endParaRPr>
          </a:p>
          <a:p>
            <a:pPr marL="228600" indent="-2286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sz="1200" b="1" smtClean="0">
                <a:solidFill>
                  <a:schemeClr val="tx1"/>
                </a:solidFill>
              </a:rPr>
              <a:t>모바일 </a:t>
            </a:r>
            <a:r>
              <a:rPr lang="en-US" altLang="ko-KR" sz="1200" b="1" smtClean="0">
                <a:solidFill>
                  <a:schemeClr val="tx1"/>
                </a:solidFill>
              </a:rPr>
              <a:t>&amp; </a:t>
            </a:r>
            <a:r>
              <a:rPr lang="ko-KR" altLang="en-US" sz="1200" b="1" smtClean="0">
                <a:solidFill>
                  <a:schemeClr val="tx1"/>
                </a:solidFill>
              </a:rPr>
              <a:t>태블릿 사이즈 공통 헤더           </a:t>
            </a:r>
            <a:r>
              <a:rPr lang="en-US" altLang="ko-KR" sz="1200" b="1" smtClean="0">
                <a:solidFill>
                  <a:schemeClr val="tx1"/>
                </a:solidFill>
              </a:rPr>
              <a:t>(</a:t>
            </a:r>
            <a:r>
              <a:rPr lang="ko-KR" altLang="en-US" sz="1200" b="1" smtClean="0">
                <a:solidFill>
                  <a:schemeClr val="tx1"/>
                </a:solidFill>
              </a:rPr>
              <a:t>이하 </a:t>
            </a:r>
            <a:r>
              <a:rPr lang="en-US" altLang="ko-KR" sz="1200" b="1" smtClean="0">
                <a:solidFill>
                  <a:schemeClr val="tx1"/>
                </a:solidFill>
              </a:rPr>
              <a:t>5, 6, 7</a:t>
            </a:r>
            <a:r>
              <a:rPr lang="ko-KR" altLang="en-US" sz="1200" b="1" smtClean="0">
                <a:solidFill>
                  <a:schemeClr val="tx1"/>
                </a:solidFill>
              </a:rPr>
              <a:t>에 드랍다운 메뉴</a:t>
            </a:r>
            <a:r>
              <a:rPr lang="en-US" altLang="ko-KR" sz="1200" b="1" smtClean="0">
                <a:solidFill>
                  <a:schemeClr val="tx1"/>
                </a:solidFill>
              </a:rPr>
              <a:t>)</a:t>
            </a:r>
          </a:p>
          <a:p>
            <a:pPr marL="228600" indent="-2286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sz="1200" b="1" smtClean="0">
                <a:solidFill>
                  <a:schemeClr val="tx1"/>
                </a:solidFill>
              </a:rPr>
              <a:t>관리자 로그인 드랍다운 메뉴</a:t>
            </a:r>
            <a:endParaRPr lang="en-US" altLang="ko-KR" sz="1200" b="1" smtClean="0">
              <a:solidFill>
                <a:schemeClr val="tx1"/>
              </a:solidFill>
            </a:endParaRPr>
          </a:p>
          <a:p>
            <a:pPr marL="228600" indent="-2286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sz="1200" b="1" smtClean="0">
                <a:solidFill>
                  <a:schemeClr val="tx1"/>
                </a:solidFill>
              </a:rPr>
              <a:t>로그인 전 드랍다운 메뉴</a:t>
            </a:r>
            <a:endParaRPr lang="en-US" altLang="ko-KR" sz="1200" b="1" smtClean="0">
              <a:solidFill>
                <a:schemeClr val="tx1"/>
              </a:solidFill>
            </a:endParaRPr>
          </a:p>
          <a:p>
            <a:pPr marL="228600" indent="-2286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sz="1200" b="1" smtClean="0">
                <a:solidFill>
                  <a:schemeClr val="tx1"/>
                </a:solidFill>
              </a:rPr>
              <a:t>유저 로그인 후 드랍다운 메뉴</a:t>
            </a:r>
            <a:endParaRPr lang="en-US" altLang="ko-KR" sz="1200" b="1" smtClean="0">
              <a:solidFill>
                <a:schemeClr val="tx1"/>
              </a:solidFill>
            </a:endParaRPr>
          </a:p>
          <a:p>
            <a:pPr marL="228600" indent="-228600">
              <a:lnSpc>
                <a:spcPct val="200000"/>
              </a:lnSpc>
              <a:buFont typeface="+mj-ea"/>
              <a:buAutoNum type="circleNumDbPlain"/>
            </a:pPr>
            <a:endParaRPr lang="ko-KR" altLang="en-US" sz="1200" b="1" smtClean="0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11781" y="466788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>
                <a:solidFill>
                  <a:srgbClr val="FF0000"/>
                </a:solidFill>
              </a:rPr>
              <a:t>①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11781" y="992530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>
                <a:solidFill>
                  <a:srgbClr val="FF0000"/>
                </a:solidFill>
              </a:rPr>
              <a:t>②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19701" y="1626269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>
                <a:solidFill>
                  <a:srgbClr val="FF0000"/>
                </a:solidFill>
              </a:rPr>
              <a:t>③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37119" y="2259081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>
                <a:solidFill>
                  <a:srgbClr val="FF0000"/>
                </a:solidFill>
              </a:rPr>
              <a:t>④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270246" y="4590764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>
                <a:solidFill>
                  <a:srgbClr val="FF0000"/>
                </a:solidFill>
              </a:rPr>
              <a:t>⑤</a:t>
            </a:r>
            <a:endParaRPr lang="ko-KR" altLang="en-US">
              <a:solidFill>
                <a:srgbClr val="FF0000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056" y="478365"/>
            <a:ext cx="4283968" cy="3461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056" y="992530"/>
            <a:ext cx="4283968" cy="499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389" y="1659147"/>
            <a:ext cx="4308807" cy="3625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883" y="2890002"/>
            <a:ext cx="3119507" cy="18052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389" y="2213027"/>
            <a:ext cx="4271635" cy="653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4" name="TextBox 23"/>
          <p:cNvSpPr txBox="1"/>
          <p:nvPr/>
        </p:nvSpPr>
        <p:spPr>
          <a:xfrm>
            <a:off x="2385633" y="4587974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>
                <a:solidFill>
                  <a:srgbClr val="FF0000"/>
                </a:solidFill>
              </a:rPr>
              <a:t>⑥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563888" y="4587974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>
                <a:solidFill>
                  <a:srgbClr val="FF0000"/>
                </a:solidFill>
              </a:rPr>
              <a:t>⑦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436096" y="374455"/>
            <a:ext cx="288032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※ </a:t>
            </a:r>
            <a:r>
              <a:rPr lang="ko-KR" altLang="en-US" sz="1600" smtClean="0"/>
              <a:t>반응형으로 만들어 접속 기기의 너비로 헤더가 바뀜</a:t>
            </a:r>
            <a:endParaRPr lang="ko-KR" altLang="en-US" sz="1600"/>
          </a:p>
        </p:txBody>
      </p:sp>
    </p:spTree>
    <p:extLst>
      <p:ext uri="{BB962C8B-B14F-4D97-AF65-F5344CB8AC3E}">
        <p14:creationId xmlns:p14="http://schemas.microsoft.com/office/powerpoint/2010/main" val="4127172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74B11-60DB-405B-8211-256C6E064270}" type="slidenum">
              <a:rPr lang="ko-KR" altLang="en-US" smtClean="0"/>
              <a:pPr/>
              <a:t>19</a:t>
            </a:fld>
            <a:endParaRPr lang="ko-KR" alt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323528" y="80505"/>
            <a:ext cx="4464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756B5F"/>
                </a:solidFill>
              </a:rPr>
              <a:t>11. UI </a:t>
            </a:r>
            <a:r>
              <a:rPr lang="ko-KR" altLang="en-US" b="1" dirty="0" smtClean="0">
                <a:solidFill>
                  <a:srgbClr val="756B5F"/>
                </a:solidFill>
              </a:rPr>
              <a:t>시연 및 핵심기능 </a:t>
            </a:r>
            <a:r>
              <a:rPr lang="en-US" altLang="ko-KR" b="1" smtClean="0">
                <a:solidFill>
                  <a:srgbClr val="756B5F"/>
                </a:solidFill>
              </a:rPr>
              <a:t>– </a:t>
            </a:r>
            <a:r>
              <a:rPr lang="ko-KR" altLang="en-US" b="1" smtClean="0">
                <a:solidFill>
                  <a:srgbClr val="756B5F"/>
                </a:solidFill>
              </a:rPr>
              <a:t>유저 회원가입</a:t>
            </a:r>
            <a:endParaRPr lang="ko-KR" altLang="en-US" b="1" dirty="0">
              <a:solidFill>
                <a:srgbClr val="756B5F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5239208" y="195486"/>
            <a:ext cx="3539617" cy="4752528"/>
          </a:xfrm>
          <a:prstGeom prst="roundRect">
            <a:avLst>
              <a:gd name="adj" fmla="val 10188"/>
            </a:avLst>
          </a:prstGeom>
          <a:noFill/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>
              <a:lnSpc>
                <a:spcPct val="200000"/>
              </a:lnSpc>
              <a:buFont typeface="+mj-ea"/>
              <a:buAutoNum type="circleNumDbPlain"/>
            </a:pPr>
            <a:r>
              <a:rPr lang="en-US" altLang="ko-KR" sz="1200" b="1" smtClean="0">
                <a:solidFill>
                  <a:schemeClr val="tx1"/>
                </a:solidFill>
              </a:rPr>
              <a:t>Ajax </a:t>
            </a:r>
            <a:r>
              <a:rPr lang="ko-KR" altLang="en-US" sz="1200" b="1" smtClean="0">
                <a:solidFill>
                  <a:schemeClr val="tx1"/>
                </a:solidFill>
              </a:rPr>
              <a:t>이용 비동기식 </a:t>
            </a:r>
            <a:r>
              <a:rPr lang="en-US" altLang="ko-KR" sz="1200" b="1" smtClean="0">
                <a:solidFill>
                  <a:schemeClr val="tx1"/>
                </a:solidFill>
              </a:rPr>
              <a:t>DB</a:t>
            </a:r>
            <a:r>
              <a:rPr lang="ko-KR" altLang="en-US" sz="1200" b="1" smtClean="0">
                <a:solidFill>
                  <a:schemeClr val="tx1"/>
                </a:solidFill>
              </a:rPr>
              <a:t>연결로 키입력시 중복된 아이디 확인</a:t>
            </a:r>
            <a:endParaRPr lang="en-US" altLang="ko-KR" sz="1200" b="1" smtClean="0">
              <a:solidFill>
                <a:schemeClr val="tx1"/>
              </a:solidFill>
            </a:endParaRPr>
          </a:p>
          <a:p>
            <a:pPr marL="228600" indent="-228600">
              <a:lnSpc>
                <a:spcPct val="200000"/>
              </a:lnSpc>
              <a:buFont typeface="+mj-ea"/>
              <a:buAutoNum type="circleNumDbPlain"/>
            </a:pPr>
            <a:r>
              <a:rPr lang="en-US" altLang="ko-KR" sz="1200" b="1" smtClean="0">
                <a:solidFill>
                  <a:schemeClr val="tx1"/>
                </a:solidFill>
              </a:rPr>
              <a:t>Ajax </a:t>
            </a:r>
            <a:r>
              <a:rPr lang="ko-KR" altLang="en-US" sz="1200" b="1" smtClean="0">
                <a:solidFill>
                  <a:schemeClr val="tx1"/>
                </a:solidFill>
              </a:rPr>
              <a:t>이용하여 비밀번호와 확인이 일치하는지 확인</a:t>
            </a:r>
            <a:endParaRPr lang="en-US" altLang="ko-KR" sz="1200" b="1" smtClean="0">
              <a:solidFill>
                <a:schemeClr val="tx1"/>
              </a:solidFill>
            </a:endParaRPr>
          </a:p>
          <a:p>
            <a:pPr marL="228600" indent="-228600">
              <a:lnSpc>
                <a:spcPct val="200000"/>
              </a:lnSpc>
              <a:buFont typeface="+mj-ea"/>
              <a:buAutoNum type="circleNumDbPlain"/>
            </a:pPr>
            <a:r>
              <a:rPr lang="en-US" altLang="ko-KR" sz="1200" b="1" smtClean="0">
                <a:solidFill>
                  <a:schemeClr val="tx1"/>
                </a:solidFill>
              </a:rPr>
              <a:t>Daum map API</a:t>
            </a:r>
            <a:r>
              <a:rPr lang="ko-KR" altLang="en-US" sz="1200" b="1" smtClean="0">
                <a:solidFill>
                  <a:schemeClr val="tx1"/>
                </a:solidFill>
              </a:rPr>
              <a:t>를 이용하여 사용자 기본주소를 입력 후 상세주소는 사용자 본인이 입력</a:t>
            </a:r>
            <a:endParaRPr lang="en-US" altLang="ko-KR" sz="1200" b="1" smtClean="0">
              <a:solidFill>
                <a:schemeClr val="tx1"/>
              </a:solidFill>
            </a:endParaRPr>
          </a:p>
          <a:p>
            <a:pPr marL="228600" indent="-2286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sz="1200" b="1" smtClean="0">
                <a:solidFill>
                  <a:schemeClr val="tx1"/>
                </a:solidFill>
              </a:rPr>
              <a:t>회원가입 창은 팝업창으로 사이즈 맞게 띄워짐</a:t>
            </a:r>
            <a:r>
              <a:rPr lang="en-US" altLang="ko-KR" sz="1200" b="1" smtClean="0">
                <a:solidFill>
                  <a:schemeClr val="tx1"/>
                </a:solidFill>
              </a:rPr>
              <a:t/>
            </a:r>
            <a:br>
              <a:rPr lang="en-US" altLang="ko-KR" sz="1200" b="1" smtClean="0">
                <a:solidFill>
                  <a:schemeClr val="tx1"/>
                </a:solidFill>
              </a:rPr>
            </a:br>
            <a:r>
              <a:rPr lang="en-US" altLang="ko-KR" sz="1200" b="1" smtClean="0">
                <a:solidFill>
                  <a:schemeClr val="tx1"/>
                </a:solidFill>
              </a:rPr>
              <a:t>※ (</a:t>
            </a:r>
            <a:r>
              <a:rPr lang="en-US" altLang="ko-KR" sz="1200" b="1" smtClean="0">
                <a:solidFill>
                  <a:srgbClr val="FF0000"/>
                </a:solidFill>
              </a:rPr>
              <a:t>*</a:t>
            </a:r>
            <a:r>
              <a:rPr lang="ko-KR" altLang="en-US" sz="1200" b="1">
                <a:solidFill>
                  <a:schemeClr val="tx1"/>
                </a:solidFill>
              </a:rPr>
              <a:t>의 의미는 필수 입력 </a:t>
            </a:r>
            <a:r>
              <a:rPr lang="ko-KR" altLang="en-US" sz="1200" b="1" smtClean="0">
                <a:solidFill>
                  <a:schemeClr val="tx1"/>
                </a:solidFill>
              </a:rPr>
              <a:t>사항</a:t>
            </a:r>
            <a:r>
              <a:rPr lang="en-US" altLang="ko-KR" sz="1200" b="1" smtClean="0">
                <a:solidFill>
                  <a:schemeClr val="tx1"/>
                </a:solidFill>
              </a:rPr>
              <a:t>)</a:t>
            </a:r>
          </a:p>
          <a:p>
            <a:pPr marL="228600" indent="-228600">
              <a:lnSpc>
                <a:spcPct val="200000"/>
              </a:lnSpc>
              <a:buFont typeface="+mj-ea"/>
              <a:buAutoNum type="circleNumDbPlain"/>
            </a:pPr>
            <a:endParaRPr lang="en-US" altLang="ko-KR" sz="1200" b="1" dirty="0" smtClean="0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740869" y="906857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>
                <a:solidFill>
                  <a:srgbClr val="FF0000"/>
                </a:solidFill>
              </a:rPr>
              <a:t>①</a:t>
            </a:r>
            <a:endParaRPr lang="ko-KR" altLang="en-US">
              <a:solidFill>
                <a:srgbClr val="FF0000"/>
              </a:solidFill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970" y="417088"/>
            <a:ext cx="2520280" cy="45400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2399151"/>
            <a:ext cx="2199549" cy="24536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2739300" y="1617645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>
                <a:solidFill>
                  <a:srgbClr val="FF0000"/>
                </a:solidFill>
              </a:rPr>
              <a:t>②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-45876" y="2660969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>
                <a:solidFill>
                  <a:srgbClr val="FF0000"/>
                </a:solidFill>
              </a:rPr>
              <a:t>③</a:t>
            </a:r>
            <a:endParaRPr lang="ko-KR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003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611191" y="205980"/>
            <a:ext cx="2530475" cy="583406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200" b="1">
                <a:solidFill>
                  <a:srgbClr val="756B5F"/>
                </a:solidFill>
              </a:rPr>
              <a:t>INDEX</a:t>
            </a:r>
            <a:endParaRPr lang="ko-KR" altLang="en-US" sz="3200" b="1">
              <a:solidFill>
                <a:srgbClr val="756B5F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816994" y="249493"/>
            <a:ext cx="5904012" cy="4698521"/>
          </a:xfrm>
          <a:prstGeom prst="rect">
            <a:avLst/>
          </a:prstGeom>
          <a:solidFill>
            <a:srgbClr val="F5F3E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180000"/>
              </a:lnSpc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2816994" y="205979"/>
            <a:ext cx="5796062" cy="4742034"/>
          </a:xfrm>
          <a:prstGeom prst="rect">
            <a:avLst/>
          </a:prstGeom>
        </p:spPr>
        <p:txBody>
          <a:bodyPr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80000"/>
              </a:lnSpc>
              <a:defRPr/>
            </a:pPr>
            <a:r>
              <a:rPr lang="ko-KR" altLang="en-US" sz="1050" b="1">
                <a:latin typeface="+mn-ea"/>
              </a:rPr>
              <a:t>계획</a:t>
            </a:r>
            <a:endParaRPr lang="en-US" altLang="ko-KR" sz="1050" b="1">
              <a:latin typeface="+mn-ea"/>
            </a:endParaRPr>
          </a:p>
          <a:p>
            <a:pPr lvl="1">
              <a:lnSpc>
                <a:spcPct val="180000"/>
              </a:lnSpc>
              <a:buFont typeface="+mj-lt"/>
              <a:buAutoNum type="arabicPeriod"/>
              <a:defRPr/>
            </a:pPr>
            <a:r>
              <a:rPr lang="ko-KR" altLang="en-US" sz="1000" b="1">
                <a:latin typeface="+mn-ea"/>
              </a:rPr>
              <a:t>주제 및 목적</a:t>
            </a:r>
            <a:endParaRPr lang="en-US" altLang="ko-KR" sz="1000" b="1">
              <a:latin typeface="+mn-ea"/>
            </a:endParaRPr>
          </a:p>
          <a:p>
            <a:pPr lvl="1">
              <a:lnSpc>
                <a:spcPct val="180000"/>
              </a:lnSpc>
              <a:buFont typeface="+mj-lt"/>
              <a:buAutoNum type="arabicPeriod"/>
              <a:defRPr/>
            </a:pPr>
            <a:r>
              <a:rPr lang="ko-KR" altLang="en-US" sz="1000" b="1">
                <a:latin typeface="+mn-ea"/>
              </a:rPr>
              <a:t>개발환경 </a:t>
            </a:r>
            <a:r>
              <a:rPr lang="en-US" altLang="ko-KR" sz="1000" b="1">
                <a:latin typeface="+mn-ea"/>
              </a:rPr>
              <a:t>(</a:t>
            </a:r>
            <a:r>
              <a:rPr lang="ko-KR" altLang="en-US" sz="1000" b="1">
                <a:latin typeface="+mn-ea"/>
              </a:rPr>
              <a:t>개발리소스</a:t>
            </a:r>
            <a:r>
              <a:rPr lang="en-US" altLang="ko-KR" sz="1000" b="1">
                <a:latin typeface="+mn-ea"/>
              </a:rPr>
              <a:t>)</a:t>
            </a:r>
          </a:p>
          <a:p>
            <a:pPr lvl="1">
              <a:lnSpc>
                <a:spcPct val="180000"/>
              </a:lnSpc>
              <a:buFont typeface="+mj-lt"/>
              <a:buAutoNum type="arabicPeriod"/>
              <a:defRPr/>
            </a:pPr>
            <a:r>
              <a:rPr lang="ko-KR" altLang="en-US" sz="1000" b="1">
                <a:latin typeface="+mn-ea"/>
              </a:rPr>
              <a:t>작업분할 구조도 </a:t>
            </a:r>
            <a:r>
              <a:rPr lang="en-US" altLang="ko-KR" sz="1000" b="1">
                <a:latin typeface="+mn-ea"/>
              </a:rPr>
              <a:t>(WBS)</a:t>
            </a:r>
          </a:p>
          <a:p>
            <a:pPr lvl="1">
              <a:lnSpc>
                <a:spcPct val="180000"/>
              </a:lnSpc>
              <a:buFont typeface="+mj-lt"/>
              <a:buAutoNum type="arabicPeriod"/>
              <a:defRPr/>
            </a:pPr>
            <a:r>
              <a:rPr lang="ko-KR" altLang="en-US" sz="1000" b="1">
                <a:latin typeface="+mn-ea"/>
              </a:rPr>
              <a:t>작업일정</a:t>
            </a:r>
            <a:endParaRPr lang="en-US" altLang="ko-KR" sz="1000" b="1">
              <a:latin typeface="+mn-ea"/>
            </a:endParaRPr>
          </a:p>
          <a:p>
            <a:pPr>
              <a:lnSpc>
                <a:spcPct val="180000"/>
              </a:lnSpc>
              <a:defRPr/>
            </a:pPr>
            <a:r>
              <a:rPr lang="ko-KR" altLang="en-US" sz="1100" b="1">
                <a:latin typeface="+mn-ea"/>
              </a:rPr>
              <a:t>분석 및 설계</a:t>
            </a:r>
            <a:endParaRPr lang="en-US" altLang="ko-KR" sz="1100" b="1">
              <a:latin typeface="+mn-ea"/>
            </a:endParaRPr>
          </a:p>
          <a:p>
            <a:pPr marL="457200" lvl="1" indent="0">
              <a:lnSpc>
                <a:spcPct val="180000"/>
              </a:lnSpc>
              <a:buNone/>
              <a:defRPr/>
            </a:pPr>
            <a:r>
              <a:rPr lang="en-US" altLang="ko-KR" sz="1000" b="1">
                <a:latin typeface="+mn-ea"/>
              </a:rPr>
              <a:t>5. </a:t>
            </a:r>
            <a:r>
              <a:rPr lang="ko-KR" altLang="en-US" sz="1000" b="1">
                <a:latin typeface="+mn-ea"/>
              </a:rPr>
              <a:t>요구사항 분석</a:t>
            </a:r>
            <a:endParaRPr lang="en-US" altLang="ko-KR" sz="1000" b="1">
              <a:latin typeface="+mn-ea"/>
            </a:endParaRPr>
          </a:p>
          <a:p>
            <a:pPr marL="457200" lvl="1" indent="0">
              <a:lnSpc>
                <a:spcPct val="180000"/>
              </a:lnSpc>
              <a:buNone/>
              <a:defRPr/>
            </a:pPr>
            <a:r>
              <a:rPr lang="en-US" altLang="ko-KR" sz="1000" b="1">
                <a:latin typeface="+mn-ea"/>
              </a:rPr>
              <a:t>6. </a:t>
            </a:r>
            <a:r>
              <a:rPr lang="ko-KR" altLang="en-US" sz="1000" b="1" err="1">
                <a:latin typeface="+mn-ea"/>
              </a:rPr>
              <a:t>유스케이스</a:t>
            </a:r>
            <a:r>
              <a:rPr lang="ko-KR" altLang="en-US" sz="1000" b="1">
                <a:latin typeface="+mn-ea"/>
              </a:rPr>
              <a:t> 다이어그램</a:t>
            </a:r>
            <a:r>
              <a:rPr lang="en-US" altLang="ko-KR" sz="1000" b="1">
                <a:latin typeface="+mn-ea"/>
              </a:rPr>
              <a:t>(</a:t>
            </a:r>
            <a:r>
              <a:rPr lang="en-US" altLang="ko-KR" sz="1000" b="1" err="1">
                <a:latin typeface="+mn-ea"/>
              </a:rPr>
              <a:t>Usecase</a:t>
            </a:r>
            <a:r>
              <a:rPr lang="en-US" altLang="ko-KR" sz="1000" b="1">
                <a:latin typeface="+mn-ea"/>
              </a:rPr>
              <a:t> Diagram)</a:t>
            </a:r>
          </a:p>
          <a:p>
            <a:pPr marL="457200" lvl="1" indent="0">
              <a:lnSpc>
                <a:spcPct val="180000"/>
              </a:lnSpc>
              <a:buNone/>
              <a:defRPr/>
            </a:pPr>
            <a:r>
              <a:rPr lang="en-US" altLang="ko-KR" sz="1000" b="1">
                <a:latin typeface="+mn-ea"/>
              </a:rPr>
              <a:t>7. </a:t>
            </a:r>
            <a:r>
              <a:rPr lang="ko-KR" altLang="en-US" sz="1000" b="1">
                <a:latin typeface="+mn-ea"/>
              </a:rPr>
              <a:t>순차다이어그램 </a:t>
            </a:r>
            <a:r>
              <a:rPr lang="en-US" altLang="ko-KR" sz="1000" b="1">
                <a:latin typeface="+mn-ea"/>
              </a:rPr>
              <a:t>(Sequence Diagram)</a:t>
            </a:r>
          </a:p>
          <a:p>
            <a:pPr marL="457200" lvl="1" indent="0">
              <a:lnSpc>
                <a:spcPct val="180000"/>
              </a:lnSpc>
              <a:buNone/>
              <a:defRPr/>
            </a:pPr>
            <a:r>
              <a:rPr lang="en-US" altLang="ko-KR" sz="1000" b="1">
                <a:latin typeface="+mn-ea"/>
              </a:rPr>
              <a:t>8. DB</a:t>
            </a:r>
            <a:r>
              <a:rPr lang="ko-KR" altLang="en-US" sz="1000" b="1">
                <a:latin typeface="+mn-ea"/>
              </a:rPr>
              <a:t>설계</a:t>
            </a:r>
            <a:r>
              <a:rPr lang="en-US" altLang="ko-KR" sz="1000" b="1">
                <a:latin typeface="+mn-ea"/>
              </a:rPr>
              <a:t>(</a:t>
            </a:r>
            <a:r>
              <a:rPr lang="en-US" altLang="ko-KR" sz="1000" b="1" smtClean="0">
                <a:latin typeface="+mn-ea"/>
              </a:rPr>
              <a:t>ERD)</a:t>
            </a:r>
            <a:endParaRPr lang="en-US" altLang="ko-KR" sz="1000" b="1">
              <a:latin typeface="+mn-ea"/>
            </a:endParaRPr>
          </a:p>
          <a:p>
            <a:pPr marL="457200" lvl="1" indent="0">
              <a:lnSpc>
                <a:spcPct val="180000"/>
              </a:lnSpc>
              <a:buNone/>
              <a:defRPr/>
            </a:pPr>
            <a:r>
              <a:rPr lang="en-US" altLang="ko-KR" sz="1000" b="1">
                <a:latin typeface="+mn-ea"/>
              </a:rPr>
              <a:t>9</a:t>
            </a:r>
            <a:r>
              <a:rPr lang="en-US" altLang="ko-KR" sz="1000" b="1" smtClean="0">
                <a:latin typeface="+mn-ea"/>
              </a:rPr>
              <a:t>.</a:t>
            </a:r>
            <a:r>
              <a:rPr lang="ko-KR" altLang="en-US" sz="1000" b="1">
                <a:latin typeface="+mn-ea"/>
              </a:rPr>
              <a:t> 기능정의서</a:t>
            </a:r>
            <a:endParaRPr lang="en-US" altLang="ko-KR" sz="1000" b="1">
              <a:latin typeface="+mn-ea"/>
            </a:endParaRPr>
          </a:p>
          <a:p>
            <a:pPr marL="457200" lvl="1" indent="0">
              <a:lnSpc>
                <a:spcPct val="180000"/>
              </a:lnSpc>
              <a:buNone/>
              <a:defRPr/>
            </a:pPr>
            <a:r>
              <a:rPr lang="en-US" altLang="ko-KR" sz="1000" b="1">
                <a:latin typeface="+mn-ea"/>
              </a:rPr>
              <a:t>10. </a:t>
            </a:r>
            <a:r>
              <a:rPr lang="en-US" altLang="ko-KR" sz="1000" b="1" smtClean="0">
                <a:latin typeface="+mn-ea"/>
              </a:rPr>
              <a:t>Project source Explorer</a:t>
            </a:r>
            <a:endParaRPr lang="en-US" altLang="ko-KR" sz="1000" b="1">
              <a:latin typeface="+mn-ea"/>
            </a:endParaRPr>
          </a:p>
          <a:p>
            <a:pPr indent="-285750">
              <a:lnSpc>
                <a:spcPct val="180000"/>
              </a:lnSpc>
              <a:defRPr/>
            </a:pPr>
            <a:r>
              <a:rPr lang="ko-KR" altLang="en-US" sz="1100" b="1">
                <a:latin typeface="+mn-ea"/>
              </a:rPr>
              <a:t>구현 및 테스트</a:t>
            </a:r>
            <a:endParaRPr lang="en-US" altLang="ko-KR" sz="1100" b="1">
              <a:latin typeface="+mn-ea"/>
            </a:endParaRPr>
          </a:p>
          <a:p>
            <a:pPr marL="457200" lvl="1" indent="0">
              <a:lnSpc>
                <a:spcPct val="180000"/>
              </a:lnSpc>
              <a:buNone/>
              <a:defRPr/>
            </a:pPr>
            <a:r>
              <a:rPr lang="en-US" altLang="ko-KR" sz="1000" b="1">
                <a:latin typeface="+mn-ea"/>
              </a:rPr>
              <a:t>11. </a:t>
            </a:r>
            <a:r>
              <a:rPr lang="en-US" altLang="ko-KR" sz="1000" b="1" smtClean="0">
                <a:latin typeface="+mn-ea"/>
              </a:rPr>
              <a:t>UI </a:t>
            </a:r>
            <a:r>
              <a:rPr lang="ko-KR" altLang="en-US" sz="1000" b="1" smtClean="0">
                <a:latin typeface="+mn-ea"/>
              </a:rPr>
              <a:t>시연 및 핵심 기능</a:t>
            </a:r>
            <a:endParaRPr lang="en-US" altLang="ko-KR" sz="1000" b="1">
              <a:latin typeface="+mn-ea"/>
            </a:endParaRPr>
          </a:p>
          <a:p>
            <a:pPr marL="457200" lvl="1" indent="0">
              <a:lnSpc>
                <a:spcPct val="180000"/>
              </a:lnSpc>
              <a:buNone/>
              <a:defRPr/>
            </a:pPr>
            <a:r>
              <a:rPr lang="en-US" altLang="ko-KR" sz="1000" b="1">
                <a:latin typeface="+mn-ea"/>
              </a:rPr>
              <a:t>12. </a:t>
            </a:r>
            <a:r>
              <a:rPr lang="ko-KR" altLang="en-US" sz="1000" b="1">
                <a:latin typeface="+mn-ea"/>
              </a:rPr>
              <a:t>차후 개발 </a:t>
            </a:r>
            <a:r>
              <a:rPr lang="ko-KR" altLang="en-US" sz="1000" b="1" smtClean="0">
                <a:latin typeface="+mn-ea"/>
              </a:rPr>
              <a:t>내용</a:t>
            </a:r>
            <a:endParaRPr lang="en-US" altLang="ko-KR" sz="1000" b="1">
              <a:latin typeface="+mn-ea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74B11-60DB-405B-8211-256C6E064270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0226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555526"/>
            <a:ext cx="4992564" cy="37549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74B11-60DB-405B-8211-256C6E064270}" type="slidenum">
              <a:rPr lang="ko-KR" altLang="en-US" smtClean="0"/>
              <a:pPr/>
              <a:t>20</a:t>
            </a:fld>
            <a:endParaRPr lang="ko-KR" alt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323528" y="80505"/>
            <a:ext cx="4464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756B5F"/>
                </a:solidFill>
              </a:rPr>
              <a:t>11. UI </a:t>
            </a:r>
            <a:r>
              <a:rPr lang="ko-KR" altLang="en-US" b="1" dirty="0" smtClean="0">
                <a:solidFill>
                  <a:srgbClr val="756B5F"/>
                </a:solidFill>
              </a:rPr>
              <a:t>시연 및 핵심기능 </a:t>
            </a:r>
            <a:r>
              <a:rPr lang="en-US" altLang="ko-KR" b="1" smtClean="0">
                <a:solidFill>
                  <a:srgbClr val="756B5F"/>
                </a:solidFill>
              </a:rPr>
              <a:t>– </a:t>
            </a:r>
            <a:r>
              <a:rPr lang="ko-KR" altLang="en-US" b="1" smtClean="0">
                <a:solidFill>
                  <a:srgbClr val="756B5F"/>
                </a:solidFill>
              </a:rPr>
              <a:t>상품 리스트</a:t>
            </a:r>
            <a:endParaRPr lang="ko-KR" altLang="en-US" b="1" dirty="0">
              <a:solidFill>
                <a:srgbClr val="756B5F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5239208" y="195486"/>
            <a:ext cx="3539617" cy="4752528"/>
          </a:xfrm>
          <a:prstGeom prst="roundRect">
            <a:avLst>
              <a:gd name="adj" fmla="val 10188"/>
            </a:avLst>
          </a:prstGeom>
          <a:noFill/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sz="1200" b="1" smtClean="0">
                <a:solidFill>
                  <a:schemeClr val="tx1"/>
                </a:solidFill>
              </a:rPr>
              <a:t>제품 이름 검색</a:t>
            </a:r>
            <a:r>
              <a:rPr lang="en-US" altLang="ko-KR" sz="1200" b="1" smtClean="0">
                <a:solidFill>
                  <a:schemeClr val="tx1"/>
                </a:solidFill>
              </a:rPr>
              <a:t>(</a:t>
            </a:r>
            <a:r>
              <a:rPr lang="ko-KR" altLang="en-US" sz="1200" b="1" smtClean="0">
                <a:solidFill>
                  <a:schemeClr val="tx1"/>
                </a:solidFill>
              </a:rPr>
              <a:t>그 이름이 포함된 제품만 나옴</a:t>
            </a:r>
            <a:r>
              <a:rPr lang="en-US" altLang="ko-KR" sz="1200" b="1" smtClean="0">
                <a:solidFill>
                  <a:schemeClr val="tx1"/>
                </a:solidFill>
              </a:rPr>
              <a:t>)</a:t>
            </a:r>
          </a:p>
          <a:p>
            <a:pPr marL="228600" indent="-2286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sz="1200" b="1" smtClean="0">
                <a:solidFill>
                  <a:schemeClr val="tx1"/>
                </a:solidFill>
              </a:rPr>
              <a:t>상품 조건부 아이콘 순서대로 </a:t>
            </a:r>
            <a:r>
              <a:rPr lang="en-US" altLang="ko-KR" sz="1200" b="1" smtClean="0">
                <a:solidFill>
                  <a:schemeClr val="tx1"/>
                </a:solidFill>
              </a:rPr>
              <a:t>30%</a:t>
            </a:r>
            <a:r>
              <a:rPr lang="ko-KR" altLang="en-US" sz="1200" b="1" smtClean="0">
                <a:solidFill>
                  <a:schemeClr val="tx1"/>
                </a:solidFill>
              </a:rPr>
              <a:t>이상 할인시</a:t>
            </a:r>
            <a:r>
              <a:rPr lang="en-US" altLang="ko-KR" sz="1200" b="1" smtClean="0">
                <a:solidFill>
                  <a:schemeClr val="tx1"/>
                </a:solidFill>
              </a:rPr>
              <a:t>, </a:t>
            </a:r>
            <a:r>
              <a:rPr lang="ko-KR" altLang="en-US" sz="1200" b="1" smtClean="0">
                <a:solidFill>
                  <a:schemeClr val="tx1"/>
                </a:solidFill>
              </a:rPr>
              <a:t>누적판매량 </a:t>
            </a:r>
            <a:r>
              <a:rPr lang="en-US" altLang="ko-KR" sz="1200" b="1" smtClean="0">
                <a:solidFill>
                  <a:schemeClr val="tx1"/>
                </a:solidFill>
              </a:rPr>
              <a:t>100</a:t>
            </a:r>
            <a:r>
              <a:rPr lang="ko-KR" altLang="en-US" sz="1200" b="1" smtClean="0">
                <a:solidFill>
                  <a:schemeClr val="tx1"/>
                </a:solidFill>
              </a:rPr>
              <a:t>개 이상시</a:t>
            </a:r>
            <a:r>
              <a:rPr lang="en-US" altLang="ko-KR" sz="1200" b="1" smtClean="0">
                <a:solidFill>
                  <a:schemeClr val="tx1"/>
                </a:solidFill>
              </a:rPr>
              <a:t>, </a:t>
            </a:r>
            <a:r>
              <a:rPr lang="ko-KR" altLang="en-US" sz="1200" b="1" smtClean="0">
                <a:solidFill>
                  <a:schemeClr val="tx1"/>
                </a:solidFill>
              </a:rPr>
              <a:t>상품 평점 </a:t>
            </a:r>
            <a:r>
              <a:rPr lang="en-US" altLang="ko-KR" sz="1200" b="1" smtClean="0">
                <a:solidFill>
                  <a:schemeClr val="tx1"/>
                </a:solidFill>
              </a:rPr>
              <a:t>8.0</a:t>
            </a:r>
            <a:r>
              <a:rPr lang="ko-KR" altLang="en-US" sz="1200" b="1" smtClean="0">
                <a:solidFill>
                  <a:schemeClr val="tx1"/>
                </a:solidFill>
              </a:rPr>
              <a:t>이상시 상품 앞에 붙음</a:t>
            </a:r>
            <a:endParaRPr lang="en-US" altLang="ko-KR" sz="1200" b="1" smtClean="0">
              <a:solidFill>
                <a:schemeClr val="tx1"/>
              </a:solidFill>
            </a:endParaRPr>
          </a:p>
          <a:p>
            <a:pPr marL="228600" indent="-2286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sz="1200" b="1" smtClean="0">
                <a:solidFill>
                  <a:schemeClr val="tx1"/>
                </a:solidFill>
              </a:rPr>
              <a:t>상품 정렬순서 사용자가 원하는대로 </a:t>
            </a:r>
            <a:r>
              <a:rPr lang="en-US" altLang="ko-KR" sz="1200" b="1" smtClean="0">
                <a:solidFill>
                  <a:schemeClr val="tx1"/>
                </a:solidFill>
              </a:rPr>
              <a:t>4</a:t>
            </a:r>
            <a:r>
              <a:rPr lang="ko-KR" altLang="en-US" sz="1200" b="1" smtClean="0">
                <a:solidFill>
                  <a:schemeClr val="tx1"/>
                </a:solidFill>
              </a:rPr>
              <a:t>가지 조건에 의해 정렬됨</a:t>
            </a:r>
            <a:endParaRPr lang="en-US" altLang="ko-KR" sz="1200" b="1" smtClean="0">
              <a:solidFill>
                <a:schemeClr val="tx1"/>
              </a:solidFill>
            </a:endParaRPr>
          </a:p>
          <a:p>
            <a:pPr marL="228600" indent="-2286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sz="1200" b="1" smtClean="0">
                <a:solidFill>
                  <a:schemeClr val="tx1"/>
                </a:solidFill>
              </a:rPr>
              <a:t>각 상품 클릭시 해당 상품 상세페이지 이동</a:t>
            </a:r>
            <a:endParaRPr lang="en-US" altLang="ko-KR" sz="1200" b="1" smtClean="0">
              <a:solidFill>
                <a:schemeClr val="tx1"/>
              </a:solidFill>
            </a:endParaRPr>
          </a:p>
          <a:p>
            <a:pPr marL="228600" indent="-2286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sz="1200" b="1" smtClean="0">
                <a:solidFill>
                  <a:schemeClr val="tx1"/>
                </a:solidFill>
              </a:rPr>
              <a:t>각 상품 </a:t>
            </a:r>
            <a:r>
              <a:rPr lang="en-US" altLang="ko-KR" sz="1200" b="1" smtClean="0">
                <a:solidFill>
                  <a:schemeClr val="tx1"/>
                </a:solidFill>
              </a:rPr>
              <a:t>12</a:t>
            </a:r>
            <a:r>
              <a:rPr lang="ko-KR" altLang="en-US" sz="1200" b="1" smtClean="0">
                <a:solidFill>
                  <a:schemeClr val="tx1"/>
                </a:solidFill>
              </a:rPr>
              <a:t>개씩</a:t>
            </a:r>
            <a:r>
              <a:rPr lang="en-US" altLang="ko-KR" sz="1200" b="1" smtClean="0">
                <a:solidFill>
                  <a:schemeClr val="tx1"/>
                </a:solidFill>
              </a:rPr>
              <a:t>(</a:t>
            </a:r>
            <a:r>
              <a:rPr lang="ko-KR" altLang="en-US" sz="1200" b="1" smtClean="0">
                <a:solidFill>
                  <a:schemeClr val="tx1"/>
                </a:solidFill>
              </a:rPr>
              <a:t>지금은 화면상 </a:t>
            </a:r>
            <a:r>
              <a:rPr lang="en-US" altLang="ko-KR" sz="1200" b="1" smtClean="0">
                <a:solidFill>
                  <a:schemeClr val="tx1"/>
                </a:solidFill>
              </a:rPr>
              <a:t>8</a:t>
            </a:r>
            <a:r>
              <a:rPr lang="ko-KR" altLang="en-US" sz="1200" b="1" smtClean="0">
                <a:solidFill>
                  <a:schemeClr val="tx1"/>
                </a:solidFill>
              </a:rPr>
              <a:t>개만 표시</a:t>
            </a:r>
            <a:r>
              <a:rPr lang="en-US" altLang="ko-KR" sz="1200" b="1" smtClean="0">
                <a:solidFill>
                  <a:schemeClr val="tx1"/>
                </a:solidFill>
              </a:rPr>
              <a:t>)</a:t>
            </a:r>
            <a:r>
              <a:rPr lang="en-US" altLang="ko-KR" sz="1200" b="1">
                <a:solidFill>
                  <a:schemeClr val="tx1"/>
                </a:solidFill>
              </a:rPr>
              <a:t> </a:t>
            </a:r>
            <a:r>
              <a:rPr lang="ko-KR" altLang="en-US" sz="1200" b="1" smtClean="0">
                <a:solidFill>
                  <a:schemeClr val="tx1"/>
                </a:solidFill>
              </a:rPr>
              <a:t>한 페이지로 구성하여 </a:t>
            </a:r>
            <a:r>
              <a:rPr lang="en-US" altLang="ko-KR" sz="1200" b="1" smtClean="0">
                <a:solidFill>
                  <a:schemeClr val="tx1"/>
                </a:solidFill>
              </a:rPr>
              <a:t>5</a:t>
            </a:r>
            <a:r>
              <a:rPr lang="ko-KR" altLang="en-US" sz="1200" b="1" smtClean="0">
                <a:solidFill>
                  <a:schemeClr val="tx1"/>
                </a:solidFill>
              </a:rPr>
              <a:t>페이지씩 페이징 처리</a:t>
            </a:r>
            <a:endParaRPr lang="en-US" altLang="ko-KR" sz="1200" b="1" smtClean="0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051123" y="690250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>
                <a:solidFill>
                  <a:srgbClr val="FF0000"/>
                </a:solidFill>
              </a:rPr>
              <a:t>①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71600" y="978282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>
                <a:solidFill>
                  <a:srgbClr val="FF0000"/>
                </a:solidFill>
              </a:rPr>
              <a:t>②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716016" y="978282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>
                <a:solidFill>
                  <a:srgbClr val="FF0000"/>
                </a:solidFill>
              </a:rPr>
              <a:t>③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5496" y="1203598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>
                <a:solidFill>
                  <a:srgbClr val="FF0000"/>
                </a:solidFill>
              </a:rPr>
              <a:t>④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979712" y="4002618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>
                <a:solidFill>
                  <a:srgbClr val="FF0000"/>
                </a:solidFill>
              </a:rPr>
              <a:t>⑤</a:t>
            </a:r>
            <a:endParaRPr lang="ko-KR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8716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533555"/>
            <a:ext cx="3893743" cy="27239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2183" y="514830"/>
            <a:ext cx="1584176" cy="11215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9580" y="1894720"/>
            <a:ext cx="1512168" cy="13540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6858" y="3257532"/>
            <a:ext cx="1534890" cy="8297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1" name="Picture 7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3248779"/>
            <a:ext cx="3921289" cy="5068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2" name="Picture 8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5436" y="4308383"/>
            <a:ext cx="3777273" cy="3924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74B11-60DB-405B-8211-256C6E064270}" type="slidenum">
              <a:rPr lang="ko-KR" altLang="en-US" smtClean="0"/>
              <a:pPr/>
              <a:t>21</a:t>
            </a:fld>
            <a:endParaRPr lang="ko-KR" alt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323528" y="80505"/>
            <a:ext cx="4464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756B5F"/>
                </a:solidFill>
              </a:rPr>
              <a:t>11. UI </a:t>
            </a:r>
            <a:r>
              <a:rPr lang="ko-KR" altLang="en-US" b="1" dirty="0" smtClean="0">
                <a:solidFill>
                  <a:srgbClr val="756B5F"/>
                </a:solidFill>
              </a:rPr>
              <a:t>시연 및 핵심기능 </a:t>
            </a:r>
            <a:r>
              <a:rPr lang="en-US" altLang="ko-KR" b="1" smtClean="0">
                <a:solidFill>
                  <a:srgbClr val="756B5F"/>
                </a:solidFill>
              </a:rPr>
              <a:t>– </a:t>
            </a:r>
            <a:r>
              <a:rPr lang="ko-KR" altLang="en-US" b="1" smtClean="0">
                <a:solidFill>
                  <a:srgbClr val="756B5F"/>
                </a:solidFill>
              </a:rPr>
              <a:t>상품 상세설명</a:t>
            </a:r>
            <a:endParaRPr lang="ko-KR" altLang="en-US" b="1" dirty="0">
              <a:solidFill>
                <a:srgbClr val="756B5F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6516216" y="195486"/>
            <a:ext cx="2262609" cy="4752528"/>
          </a:xfrm>
          <a:prstGeom prst="roundRect">
            <a:avLst>
              <a:gd name="adj" fmla="val 10188"/>
            </a:avLst>
          </a:prstGeom>
          <a:noFill/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sz="1000" b="1" smtClean="0">
                <a:solidFill>
                  <a:schemeClr val="tx1"/>
                </a:solidFill>
              </a:rPr>
              <a:t>품절시 나타남 상품 상세에 재고 있을 시 ⑤번처럼 보임</a:t>
            </a:r>
            <a:endParaRPr lang="en-US" altLang="ko-KR" sz="1000" b="1" smtClean="0">
              <a:solidFill>
                <a:schemeClr val="tx1"/>
              </a:solidFill>
            </a:endParaRPr>
          </a:p>
          <a:p>
            <a:pPr marL="228600" indent="-2286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sz="1000" b="1" smtClean="0">
                <a:solidFill>
                  <a:schemeClr val="tx1"/>
                </a:solidFill>
              </a:rPr>
              <a:t>구매는 구입 후 </a:t>
            </a:r>
            <a:r>
              <a:rPr lang="en-US" altLang="ko-KR" sz="1000" b="1" smtClean="0">
                <a:solidFill>
                  <a:schemeClr val="tx1"/>
                </a:solidFill>
              </a:rPr>
              <a:t>14</a:t>
            </a:r>
            <a:r>
              <a:rPr lang="ko-KR" altLang="en-US" sz="1000" b="1" smtClean="0">
                <a:solidFill>
                  <a:schemeClr val="tx1"/>
                </a:solidFill>
              </a:rPr>
              <a:t>일 이내 작성 가능 클릭시 ③화면 활성화</a:t>
            </a:r>
            <a:endParaRPr lang="en-US" altLang="ko-KR" sz="1000" b="1" smtClean="0">
              <a:solidFill>
                <a:schemeClr val="tx1"/>
              </a:solidFill>
            </a:endParaRPr>
          </a:p>
          <a:p>
            <a:pPr marL="228600" indent="-2286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sz="1000" b="1" smtClean="0">
                <a:solidFill>
                  <a:schemeClr val="tx1"/>
                </a:solidFill>
              </a:rPr>
              <a:t>구매후기 작성 리뷰이미지 </a:t>
            </a:r>
            <a:r>
              <a:rPr lang="en-US" altLang="ko-KR" sz="1000" b="1" smtClean="0">
                <a:solidFill>
                  <a:schemeClr val="tx1"/>
                </a:solidFill>
              </a:rPr>
              <a:t>3</a:t>
            </a:r>
            <a:r>
              <a:rPr lang="ko-KR" altLang="en-US" sz="1000" b="1" smtClean="0">
                <a:solidFill>
                  <a:schemeClr val="tx1"/>
                </a:solidFill>
              </a:rPr>
              <a:t>개 작성가능 별점 </a:t>
            </a:r>
            <a:r>
              <a:rPr lang="en-US" altLang="ko-KR" sz="1000" b="1" smtClean="0">
                <a:solidFill>
                  <a:schemeClr val="tx1"/>
                </a:solidFill>
              </a:rPr>
              <a:t>1~10</a:t>
            </a:r>
            <a:r>
              <a:rPr lang="ko-KR" altLang="en-US" sz="1000" b="1" smtClean="0">
                <a:solidFill>
                  <a:schemeClr val="tx1"/>
                </a:solidFill>
              </a:rPr>
              <a:t>점가능</a:t>
            </a:r>
            <a:endParaRPr lang="en-US" altLang="ko-KR" sz="1000" b="1" smtClean="0">
              <a:solidFill>
                <a:schemeClr val="tx1"/>
              </a:solidFill>
            </a:endParaRPr>
          </a:p>
          <a:p>
            <a:pPr marL="228600" indent="-2286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sz="1000" b="1" smtClean="0">
                <a:solidFill>
                  <a:schemeClr val="tx1"/>
                </a:solidFill>
              </a:rPr>
              <a:t>②번 아래 스크롤 내리면 리뷰 확인 리뷰 답변은 관리자만 리뷰 좋아요 </a:t>
            </a:r>
            <a:r>
              <a:rPr lang="en-US" altLang="ko-KR" sz="1000" b="1" smtClean="0">
                <a:solidFill>
                  <a:schemeClr val="tx1"/>
                </a:solidFill>
              </a:rPr>
              <a:t>(ID</a:t>
            </a:r>
            <a:r>
              <a:rPr lang="ko-KR" altLang="en-US" sz="1000" b="1" smtClean="0">
                <a:solidFill>
                  <a:schemeClr val="tx1"/>
                </a:solidFill>
              </a:rPr>
              <a:t>당 한 번 클릭가능</a:t>
            </a:r>
            <a:r>
              <a:rPr lang="en-US" altLang="ko-KR" sz="1000" b="1" smtClean="0">
                <a:solidFill>
                  <a:schemeClr val="tx1"/>
                </a:solidFill>
              </a:rPr>
              <a:t>)</a:t>
            </a:r>
          </a:p>
          <a:p>
            <a:pPr marL="228600" indent="-2286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sz="1000" b="1" smtClean="0">
                <a:solidFill>
                  <a:schemeClr val="tx1"/>
                </a:solidFill>
              </a:rPr>
              <a:t>수량 </a:t>
            </a:r>
            <a:r>
              <a:rPr lang="en-US" altLang="ko-KR" sz="1000" b="1" smtClean="0">
                <a:solidFill>
                  <a:schemeClr val="tx1"/>
                </a:solidFill>
              </a:rPr>
              <a:t>ajax</a:t>
            </a:r>
            <a:r>
              <a:rPr lang="ko-KR" altLang="en-US" sz="1000" b="1" smtClean="0">
                <a:solidFill>
                  <a:schemeClr val="tx1"/>
                </a:solidFill>
              </a:rPr>
              <a:t>로 재고 실시간 파악  재고 개수 초과시 구매</a:t>
            </a:r>
            <a:r>
              <a:rPr lang="en-US" altLang="ko-KR" sz="1000" b="1" smtClean="0">
                <a:solidFill>
                  <a:schemeClr val="tx1"/>
                </a:solidFill>
              </a:rPr>
              <a:t>, </a:t>
            </a:r>
            <a:r>
              <a:rPr lang="ko-KR" altLang="en-US" sz="1000" b="1" smtClean="0">
                <a:solidFill>
                  <a:schemeClr val="tx1"/>
                </a:solidFill>
              </a:rPr>
              <a:t>장바구니안</a:t>
            </a:r>
            <a:r>
              <a:rPr lang="ko-KR" altLang="en-US" sz="1000" b="1">
                <a:solidFill>
                  <a:schemeClr val="tx1"/>
                </a:solidFill>
              </a:rPr>
              <a:t>됨</a:t>
            </a:r>
            <a:endParaRPr lang="en-US" altLang="ko-KR" sz="1000" b="1" smtClean="0">
              <a:solidFill>
                <a:schemeClr val="tx1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sz="1200" b="1" dirty="0" smtClean="0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83836" y="2680930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>
                <a:solidFill>
                  <a:srgbClr val="FF0000"/>
                </a:solidFill>
              </a:rPr>
              <a:t>①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-36512" y="3426554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>
                <a:solidFill>
                  <a:srgbClr val="FF0000"/>
                </a:solidFill>
              </a:rPr>
              <a:t>②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139952" y="411510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>
                <a:solidFill>
                  <a:srgbClr val="FF0000"/>
                </a:solidFill>
              </a:rPr>
              <a:t>③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139952" y="1842378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>
                <a:solidFill>
                  <a:srgbClr val="FF0000"/>
                </a:solidFill>
              </a:rPr>
              <a:t>④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907704" y="4290650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>
                <a:solidFill>
                  <a:srgbClr val="FF0000"/>
                </a:solidFill>
              </a:rPr>
              <a:t>⑤</a:t>
            </a:r>
            <a:endParaRPr lang="ko-KR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11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74B11-60DB-405B-8211-256C6E064270}" type="slidenum">
              <a:rPr lang="ko-KR" altLang="en-US" smtClean="0"/>
              <a:pPr/>
              <a:t>22</a:t>
            </a:fld>
            <a:endParaRPr lang="ko-KR" alt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323528" y="80505"/>
            <a:ext cx="4464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756B5F"/>
                </a:solidFill>
              </a:rPr>
              <a:t>11. UI </a:t>
            </a:r>
            <a:r>
              <a:rPr lang="ko-KR" altLang="en-US" b="1" dirty="0" smtClean="0">
                <a:solidFill>
                  <a:srgbClr val="756B5F"/>
                </a:solidFill>
              </a:rPr>
              <a:t>시연 및 핵심기능 </a:t>
            </a:r>
            <a:r>
              <a:rPr lang="en-US" altLang="ko-KR" b="1" smtClean="0">
                <a:solidFill>
                  <a:srgbClr val="756B5F"/>
                </a:solidFill>
              </a:rPr>
              <a:t>– </a:t>
            </a:r>
            <a:r>
              <a:rPr lang="ko-KR" altLang="en-US" b="1" smtClean="0">
                <a:solidFill>
                  <a:srgbClr val="756B5F"/>
                </a:solidFill>
              </a:rPr>
              <a:t>장바구니</a:t>
            </a:r>
            <a:endParaRPr lang="ko-KR" altLang="en-US" b="1" dirty="0">
              <a:solidFill>
                <a:srgbClr val="756B5F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5239208" y="195486"/>
            <a:ext cx="3539617" cy="4752528"/>
          </a:xfrm>
          <a:prstGeom prst="roundRect">
            <a:avLst>
              <a:gd name="adj" fmla="val 10188"/>
            </a:avLst>
          </a:prstGeom>
          <a:noFill/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sz="1200" b="1" smtClean="0">
                <a:solidFill>
                  <a:schemeClr val="tx1"/>
                </a:solidFill>
              </a:rPr>
              <a:t>장바구니 구매시 카트갯수 실시간 변경</a:t>
            </a:r>
            <a:endParaRPr lang="en-US" altLang="ko-KR" sz="1200" b="1" smtClean="0">
              <a:solidFill>
                <a:schemeClr val="tx1"/>
              </a:solidFill>
            </a:endParaRPr>
          </a:p>
          <a:p>
            <a:pPr marL="228600" indent="-2286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sz="1200" b="1" smtClean="0">
                <a:solidFill>
                  <a:schemeClr val="tx1"/>
                </a:solidFill>
              </a:rPr>
              <a:t>수량 변경시 </a:t>
            </a:r>
            <a:r>
              <a:rPr lang="ko-KR" altLang="en-US" sz="1200" b="1">
                <a:solidFill>
                  <a:schemeClr val="tx1"/>
                </a:solidFill>
              </a:rPr>
              <a:t>④</a:t>
            </a:r>
            <a:r>
              <a:rPr lang="ko-KR" altLang="en-US" sz="1200" b="1" smtClean="0">
                <a:solidFill>
                  <a:schemeClr val="tx1"/>
                </a:solidFill>
              </a:rPr>
              <a:t>금액 실시간 변동</a:t>
            </a:r>
            <a:endParaRPr lang="en-US" altLang="ko-KR" sz="1200" b="1" smtClean="0">
              <a:solidFill>
                <a:schemeClr val="tx1"/>
              </a:solidFill>
            </a:endParaRPr>
          </a:p>
          <a:p>
            <a:pPr marL="228600" indent="-2286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sz="1200" b="1" smtClean="0">
                <a:solidFill>
                  <a:schemeClr val="tx1"/>
                </a:solidFill>
              </a:rPr>
              <a:t>선택상품 삭제시 카트에서 삭제 구매 시 구매페이지 이동</a:t>
            </a:r>
            <a:endParaRPr lang="en-US" altLang="ko-KR" sz="1200" b="1" smtClean="0">
              <a:solidFill>
                <a:schemeClr val="tx1"/>
              </a:solidFill>
            </a:endParaRPr>
          </a:p>
          <a:p>
            <a:pPr marL="228600" indent="-2286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sz="1200" b="1" smtClean="0">
                <a:solidFill>
                  <a:schemeClr val="tx1"/>
                </a:solidFill>
              </a:rPr>
              <a:t>실제 결제 테이블로 전송할 내용</a:t>
            </a:r>
            <a:endParaRPr lang="en-US" altLang="ko-KR" sz="1200" b="1" smtClean="0">
              <a:solidFill>
                <a:schemeClr val="tx1"/>
              </a:solidFill>
            </a:endParaRPr>
          </a:p>
          <a:p>
            <a:pPr marL="228600" indent="-228600">
              <a:lnSpc>
                <a:spcPct val="200000"/>
              </a:lnSpc>
              <a:buFont typeface="+mj-ea"/>
              <a:buAutoNum type="circleNumDbPlain"/>
            </a:pPr>
            <a:endParaRPr lang="en-US" altLang="ko-KR" sz="1200" b="1" dirty="0" smtClean="0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447668" y="290069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>
                <a:solidFill>
                  <a:srgbClr val="FF0000"/>
                </a:solidFill>
              </a:rPr>
              <a:t>①</a:t>
            </a:r>
            <a:endParaRPr lang="ko-KR" altLang="en-US">
              <a:solidFill>
                <a:srgbClr val="FF0000"/>
              </a:solidFill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107504" y="599543"/>
            <a:ext cx="4306567" cy="3205750"/>
            <a:chOff x="491343" y="699542"/>
            <a:chExt cx="4306567" cy="3205750"/>
          </a:xfrm>
        </p:grpSpPr>
        <p:pic>
          <p:nvPicPr>
            <p:cNvPr id="7172" name="Picture 4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1343" y="699542"/>
              <a:ext cx="4306567" cy="320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9" name="TextBox 8"/>
            <p:cNvSpPr txBox="1"/>
            <p:nvPr/>
          </p:nvSpPr>
          <p:spPr>
            <a:xfrm>
              <a:off x="1907704" y="2274426"/>
              <a:ext cx="2880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mtClean="0">
                  <a:solidFill>
                    <a:srgbClr val="FF0000"/>
                  </a:solidFill>
                </a:rPr>
                <a:t>②</a:t>
              </a:r>
              <a:endParaRPr lang="ko-KR" altLang="en-US">
                <a:solidFill>
                  <a:srgbClr val="FF0000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652180" y="2758839"/>
              <a:ext cx="2880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mtClean="0">
                  <a:solidFill>
                    <a:srgbClr val="FF0000"/>
                  </a:solidFill>
                </a:rPr>
                <a:t>③</a:t>
              </a:r>
              <a:endParaRPr lang="ko-KR" altLang="en-US">
                <a:solidFill>
                  <a:srgbClr val="FF0000"/>
                </a:solidFill>
              </a:endParaRPr>
            </a:p>
          </p:txBody>
        </p:sp>
      </p:grpSp>
      <p:sp>
        <p:nvSpPr>
          <p:cNvPr id="4" name="순서도: 처리 3"/>
          <p:cNvSpPr/>
          <p:nvPr/>
        </p:nvSpPr>
        <p:spPr>
          <a:xfrm>
            <a:off x="323528" y="3040859"/>
            <a:ext cx="3960440" cy="764434"/>
          </a:xfrm>
          <a:prstGeom prst="flowChartProcess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b="1" dirty="0" smtClean="0"/>
          </a:p>
        </p:txBody>
      </p:sp>
      <p:sp>
        <p:nvSpPr>
          <p:cNvPr id="5" name="순서도: 처리 4"/>
          <p:cNvSpPr/>
          <p:nvPr/>
        </p:nvSpPr>
        <p:spPr>
          <a:xfrm>
            <a:off x="1598209" y="2756416"/>
            <a:ext cx="1391951" cy="284443"/>
          </a:xfrm>
          <a:prstGeom prst="flowChartProcess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b="1" dirty="0" smtClean="0"/>
          </a:p>
        </p:txBody>
      </p:sp>
      <p:sp>
        <p:nvSpPr>
          <p:cNvPr id="14" name="TextBox 13"/>
          <p:cNvSpPr txBox="1"/>
          <p:nvPr/>
        </p:nvSpPr>
        <p:spPr>
          <a:xfrm>
            <a:off x="-36512" y="3066514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>
                <a:solidFill>
                  <a:srgbClr val="FF0000"/>
                </a:solidFill>
              </a:rPr>
              <a:t>④</a:t>
            </a:r>
            <a:endParaRPr lang="ko-KR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8513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442160"/>
            <a:ext cx="3096344" cy="46309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0848" y="449837"/>
            <a:ext cx="3096344" cy="11558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9557" y="1779662"/>
            <a:ext cx="3096344" cy="9921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74B11-60DB-405B-8211-256C6E064270}" type="slidenum">
              <a:rPr lang="ko-KR" altLang="en-US" smtClean="0"/>
              <a:pPr/>
              <a:t>23</a:t>
            </a:fld>
            <a:endParaRPr lang="ko-KR" alt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323528" y="80505"/>
            <a:ext cx="4464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756B5F"/>
                </a:solidFill>
              </a:rPr>
              <a:t>11. UI </a:t>
            </a:r>
            <a:r>
              <a:rPr lang="ko-KR" altLang="en-US" b="1" dirty="0" smtClean="0">
                <a:solidFill>
                  <a:srgbClr val="756B5F"/>
                </a:solidFill>
              </a:rPr>
              <a:t>시연 및 핵심기능 </a:t>
            </a:r>
            <a:r>
              <a:rPr lang="en-US" altLang="ko-KR" b="1" smtClean="0">
                <a:solidFill>
                  <a:srgbClr val="756B5F"/>
                </a:solidFill>
              </a:rPr>
              <a:t>– </a:t>
            </a:r>
            <a:r>
              <a:rPr lang="ko-KR" altLang="en-US" b="1" smtClean="0">
                <a:solidFill>
                  <a:srgbClr val="756B5F"/>
                </a:solidFill>
              </a:rPr>
              <a:t>물품 구매</a:t>
            </a:r>
            <a:endParaRPr lang="ko-KR" altLang="en-US" b="1" dirty="0">
              <a:solidFill>
                <a:srgbClr val="756B5F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3563888" y="2931790"/>
            <a:ext cx="5214937" cy="2016224"/>
          </a:xfrm>
          <a:prstGeom prst="roundRect">
            <a:avLst>
              <a:gd name="adj" fmla="val 10188"/>
            </a:avLst>
          </a:prstGeom>
          <a:noFill/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sz="1200" b="1" smtClean="0">
                <a:solidFill>
                  <a:schemeClr val="tx1"/>
                </a:solidFill>
              </a:rPr>
              <a:t>수취인은 따로 기입</a:t>
            </a:r>
            <a:endParaRPr lang="en-US" altLang="ko-KR" sz="1200" b="1" smtClean="0">
              <a:solidFill>
                <a:schemeClr val="tx1"/>
              </a:solidFill>
            </a:endParaRPr>
          </a:p>
          <a:p>
            <a:pPr marL="228600" indent="-2286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sz="1200" b="1" smtClean="0">
                <a:solidFill>
                  <a:schemeClr val="tx1"/>
                </a:solidFill>
              </a:rPr>
              <a:t>주문한 상품 수량</a:t>
            </a:r>
            <a:r>
              <a:rPr lang="en-US" altLang="ko-KR" sz="1200" b="1" smtClean="0">
                <a:solidFill>
                  <a:schemeClr val="tx1"/>
                </a:solidFill>
              </a:rPr>
              <a:t>, </a:t>
            </a:r>
            <a:r>
              <a:rPr lang="ko-KR" altLang="en-US" sz="1200" b="1" smtClean="0">
                <a:solidFill>
                  <a:schemeClr val="tx1"/>
                </a:solidFill>
              </a:rPr>
              <a:t>구매금액 다시 확인</a:t>
            </a:r>
            <a:endParaRPr lang="en-US" altLang="ko-KR" sz="1200" b="1" smtClean="0">
              <a:solidFill>
                <a:schemeClr val="tx1"/>
              </a:solidFill>
            </a:endParaRPr>
          </a:p>
          <a:p>
            <a:pPr marL="228600" indent="-2286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sz="1200" b="1" smtClean="0">
                <a:solidFill>
                  <a:schemeClr val="tx1"/>
                </a:solidFill>
              </a:rPr>
              <a:t>보유 쿠폰 클릭시 ④창에서 쿠폰선택 하고 선택시 ⑤처럼 쿠폰 사용됨</a:t>
            </a:r>
            <a:endParaRPr lang="en-US" altLang="ko-KR" sz="1200" b="1" smtClean="0">
              <a:solidFill>
                <a:schemeClr val="tx1"/>
              </a:solidFill>
            </a:endParaRPr>
          </a:p>
          <a:p>
            <a:pPr>
              <a:lnSpc>
                <a:spcPct val="200000"/>
              </a:lnSpc>
            </a:pPr>
            <a:r>
              <a:rPr lang="ko-KR" altLang="en-US" sz="1200" b="1" smtClean="0">
                <a:solidFill>
                  <a:schemeClr val="tx1"/>
                </a:solidFill>
              </a:rPr>
              <a:t>⑥ 결제시 주문 완료 페이지</a:t>
            </a:r>
            <a:endParaRPr lang="en-US" altLang="ko-KR" sz="1200" b="1" smtClean="0">
              <a:solidFill>
                <a:schemeClr val="tx1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sz="1200" b="1" dirty="0" smtClean="0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-69007" y="1995686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>
                <a:solidFill>
                  <a:srgbClr val="FF0000"/>
                </a:solidFill>
              </a:rPr>
              <a:t>①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-108520" y="3003798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>
                <a:solidFill>
                  <a:srgbClr val="FF0000"/>
                </a:solidFill>
              </a:rPr>
              <a:t>②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-108520" y="4011910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180057" y="483518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>
                <a:solidFill>
                  <a:srgbClr val="FF0000"/>
                </a:solidFill>
              </a:rPr>
              <a:t>④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180057" y="1707654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>
                <a:solidFill>
                  <a:srgbClr val="FF0000"/>
                </a:solidFill>
              </a:rPr>
              <a:t>⑤</a:t>
            </a:r>
            <a:endParaRPr lang="ko-KR" altLang="en-US">
              <a:solidFill>
                <a:srgbClr val="FF0000"/>
              </a:solidFill>
            </a:endParaRPr>
          </a:p>
        </p:txBody>
      </p:sp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5573" y="265171"/>
            <a:ext cx="2377653" cy="26335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6372200" y="51470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>
                <a:solidFill>
                  <a:srgbClr val="FF0000"/>
                </a:solidFill>
              </a:rPr>
              <a:t>⑥</a:t>
            </a:r>
            <a:endParaRPr lang="ko-KR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3060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74B11-60DB-405B-8211-256C6E064270}" type="slidenum">
              <a:rPr lang="ko-KR" altLang="en-US" smtClean="0"/>
              <a:pPr/>
              <a:t>24</a:t>
            </a:fld>
            <a:endParaRPr lang="ko-KR" alt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323528" y="80505"/>
            <a:ext cx="4464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756B5F"/>
                </a:solidFill>
              </a:rPr>
              <a:t>11. UI </a:t>
            </a:r>
            <a:r>
              <a:rPr lang="ko-KR" altLang="en-US" b="1" dirty="0" smtClean="0">
                <a:solidFill>
                  <a:srgbClr val="756B5F"/>
                </a:solidFill>
              </a:rPr>
              <a:t>시연 및 핵심기능 </a:t>
            </a:r>
            <a:r>
              <a:rPr lang="en-US" altLang="ko-KR" b="1" smtClean="0">
                <a:solidFill>
                  <a:srgbClr val="756B5F"/>
                </a:solidFill>
              </a:rPr>
              <a:t>– </a:t>
            </a:r>
            <a:r>
              <a:rPr lang="ko-KR" altLang="en-US" b="1" smtClean="0">
                <a:solidFill>
                  <a:srgbClr val="756B5F"/>
                </a:solidFill>
              </a:rPr>
              <a:t>마이페이지</a:t>
            </a:r>
            <a:endParaRPr lang="ko-KR" altLang="en-US" b="1" dirty="0">
              <a:solidFill>
                <a:srgbClr val="756B5F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323528" y="2727686"/>
            <a:ext cx="4922671" cy="2220328"/>
          </a:xfrm>
          <a:prstGeom prst="roundRect">
            <a:avLst>
              <a:gd name="adj" fmla="val 10188"/>
            </a:avLst>
          </a:prstGeom>
          <a:noFill/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sz="1200" b="1" smtClean="0">
                <a:solidFill>
                  <a:schemeClr val="tx1"/>
                </a:solidFill>
              </a:rPr>
              <a:t>마이페이지 메뉴 중앙에 아이콘도 동일기능</a:t>
            </a:r>
            <a:endParaRPr lang="en-US" altLang="ko-KR" sz="1200" b="1" smtClean="0">
              <a:solidFill>
                <a:schemeClr val="tx1"/>
              </a:solidFill>
            </a:endParaRPr>
          </a:p>
          <a:p>
            <a:pPr marL="228600" indent="-2286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sz="1200" b="1" smtClean="0">
                <a:solidFill>
                  <a:schemeClr val="tx1"/>
                </a:solidFill>
              </a:rPr>
              <a:t>배송중 상품 확인 완료 버튼 클릭 시 주문목록에 배송완료처리</a:t>
            </a:r>
            <a:endParaRPr lang="en-US" altLang="ko-KR" sz="1200" b="1" smtClean="0">
              <a:solidFill>
                <a:schemeClr val="tx1"/>
              </a:solidFill>
            </a:endParaRPr>
          </a:p>
          <a:p>
            <a:pPr marL="228600" indent="-2286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sz="1200" b="1" smtClean="0">
                <a:solidFill>
                  <a:schemeClr val="tx1"/>
                </a:solidFill>
              </a:rPr>
              <a:t>주문목록</a:t>
            </a:r>
            <a:r>
              <a:rPr lang="en-US" altLang="ko-KR" sz="1200" b="1" smtClean="0">
                <a:solidFill>
                  <a:schemeClr val="tx1"/>
                </a:solidFill>
              </a:rPr>
              <a:t>, </a:t>
            </a:r>
            <a:r>
              <a:rPr lang="ko-KR" altLang="en-US" sz="1200" b="1" smtClean="0">
                <a:solidFill>
                  <a:schemeClr val="tx1"/>
                </a:solidFill>
              </a:rPr>
              <a:t>페이징기능 주문 날짜순 정렬</a:t>
            </a:r>
            <a:endParaRPr lang="en-US" altLang="ko-KR" sz="1200" b="1" smtClean="0">
              <a:solidFill>
                <a:schemeClr val="tx1"/>
              </a:solidFill>
            </a:endParaRPr>
          </a:p>
          <a:p>
            <a:pPr marL="228600" indent="-2286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sz="1200" b="1" smtClean="0">
                <a:solidFill>
                  <a:schemeClr val="tx1"/>
                </a:solidFill>
              </a:rPr>
              <a:t>보유 쿠폰 정보</a:t>
            </a:r>
            <a:endParaRPr lang="en-US" altLang="ko-KR" sz="1200" b="1" smtClean="0">
              <a:solidFill>
                <a:schemeClr val="tx1"/>
              </a:solidFill>
            </a:endParaRPr>
          </a:p>
          <a:p>
            <a:pPr marL="228600" indent="-2286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sz="1200" b="1" smtClean="0">
                <a:solidFill>
                  <a:schemeClr val="tx1"/>
                </a:solidFill>
              </a:rPr>
              <a:t>보유 포인트 </a:t>
            </a:r>
            <a:r>
              <a:rPr lang="en-US" altLang="ko-KR" sz="1200" b="1" smtClean="0">
                <a:solidFill>
                  <a:schemeClr val="tx1"/>
                </a:solidFill>
              </a:rPr>
              <a:t>&amp; </a:t>
            </a:r>
            <a:r>
              <a:rPr lang="ko-KR" altLang="en-US" sz="1200" b="1" smtClean="0">
                <a:solidFill>
                  <a:schemeClr val="tx1"/>
                </a:solidFill>
              </a:rPr>
              <a:t>회원 등급 정보</a:t>
            </a:r>
            <a:r>
              <a:rPr lang="en-US" altLang="ko-KR" sz="1200" b="1" smtClean="0">
                <a:solidFill>
                  <a:schemeClr val="tx1"/>
                </a:solidFill>
              </a:rPr>
              <a:t/>
            </a:r>
            <a:br>
              <a:rPr lang="en-US" altLang="ko-KR" sz="1200" b="1" smtClean="0">
                <a:solidFill>
                  <a:schemeClr val="tx1"/>
                </a:solidFill>
              </a:rPr>
            </a:br>
            <a:r>
              <a:rPr lang="ko-KR" altLang="en-US" sz="1200" b="1" smtClean="0">
                <a:solidFill>
                  <a:schemeClr val="tx1"/>
                </a:solidFill>
              </a:rPr>
              <a:t>그 외 회원정보수정</a:t>
            </a:r>
            <a:r>
              <a:rPr lang="en-US" altLang="ko-KR" sz="1200" b="1" smtClean="0">
                <a:solidFill>
                  <a:schemeClr val="tx1"/>
                </a:solidFill>
              </a:rPr>
              <a:t>, </a:t>
            </a:r>
            <a:r>
              <a:rPr lang="ko-KR" altLang="en-US" sz="1200" b="1" smtClean="0">
                <a:solidFill>
                  <a:schemeClr val="tx1"/>
                </a:solidFill>
              </a:rPr>
              <a:t>회원 탈퇴 가능</a:t>
            </a:r>
            <a:endParaRPr lang="en-US" altLang="ko-KR" sz="1200" b="1" dirty="0" smtClean="0">
              <a:solidFill>
                <a:schemeClr val="tx1"/>
              </a:solidFill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55525"/>
            <a:ext cx="5040560" cy="19923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2947" y="3291830"/>
            <a:ext cx="3519533" cy="149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2947" y="533327"/>
            <a:ext cx="3425425" cy="5914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7491" y="1203598"/>
            <a:ext cx="3563076" cy="936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2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2947" y="2253995"/>
            <a:ext cx="3519533" cy="9099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35496" y="1563638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>
                <a:solidFill>
                  <a:srgbClr val="FF0000"/>
                </a:solidFill>
              </a:rPr>
              <a:t>①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076056" y="402218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>
                <a:solidFill>
                  <a:srgbClr val="FF0000"/>
                </a:solidFill>
              </a:rPr>
              <a:t>②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069683" y="1057246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>
                <a:solidFill>
                  <a:srgbClr val="FF0000"/>
                </a:solidFill>
              </a:rPr>
              <a:t>③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102183" y="2130410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>
                <a:solidFill>
                  <a:srgbClr val="FF0000"/>
                </a:solidFill>
              </a:rPr>
              <a:t>④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104519" y="3101933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>
                <a:solidFill>
                  <a:srgbClr val="FF0000"/>
                </a:solidFill>
              </a:rPr>
              <a:t>⑤</a:t>
            </a:r>
            <a:endParaRPr lang="ko-KR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3060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74B11-60DB-405B-8211-256C6E064270}" type="slidenum">
              <a:rPr lang="ko-KR" altLang="en-US" smtClean="0"/>
              <a:pPr/>
              <a:t>25</a:t>
            </a:fld>
            <a:endParaRPr lang="ko-KR" alt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323528" y="80505"/>
            <a:ext cx="4752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756B5F"/>
                </a:solidFill>
              </a:rPr>
              <a:t>11. UI </a:t>
            </a:r>
            <a:r>
              <a:rPr lang="ko-KR" altLang="en-US" b="1" dirty="0" smtClean="0">
                <a:solidFill>
                  <a:srgbClr val="756B5F"/>
                </a:solidFill>
              </a:rPr>
              <a:t>시연 및 핵심기능 </a:t>
            </a:r>
            <a:r>
              <a:rPr lang="en-US" altLang="ko-KR" b="1" smtClean="0">
                <a:solidFill>
                  <a:srgbClr val="756B5F"/>
                </a:solidFill>
              </a:rPr>
              <a:t>– </a:t>
            </a:r>
            <a:r>
              <a:rPr lang="ko-KR" altLang="en-US" b="1" smtClean="0">
                <a:solidFill>
                  <a:srgbClr val="756B5F"/>
                </a:solidFill>
              </a:rPr>
              <a:t>고객센터 게시판</a:t>
            </a:r>
            <a:endParaRPr lang="ko-KR" altLang="en-US" b="1" dirty="0">
              <a:solidFill>
                <a:srgbClr val="756B5F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5239208" y="2715766"/>
            <a:ext cx="3539617" cy="2232248"/>
          </a:xfrm>
          <a:prstGeom prst="roundRect">
            <a:avLst>
              <a:gd name="adj" fmla="val 10188"/>
            </a:avLst>
          </a:prstGeom>
          <a:noFill/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sz="1000" b="1" smtClean="0">
                <a:solidFill>
                  <a:schemeClr val="tx1"/>
                </a:solidFill>
              </a:rPr>
              <a:t>조건부 아이콘 각각 답변시</a:t>
            </a:r>
            <a:r>
              <a:rPr lang="en-US" altLang="ko-KR" sz="1000" b="1" smtClean="0">
                <a:solidFill>
                  <a:schemeClr val="tx1"/>
                </a:solidFill>
              </a:rPr>
              <a:t>, </a:t>
            </a:r>
            <a:r>
              <a:rPr lang="ko-KR" altLang="en-US" sz="1000" b="1" smtClean="0">
                <a:solidFill>
                  <a:schemeClr val="tx1"/>
                </a:solidFill>
              </a:rPr>
              <a:t>비밀글시</a:t>
            </a:r>
            <a:r>
              <a:rPr lang="en-US" altLang="ko-KR" sz="1000" b="1" smtClean="0">
                <a:solidFill>
                  <a:schemeClr val="tx1"/>
                </a:solidFill>
              </a:rPr>
              <a:t>, </a:t>
            </a:r>
            <a:r>
              <a:rPr lang="ko-KR" altLang="en-US" sz="1000" b="1" smtClean="0">
                <a:solidFill>
                  <a:schemeClr val="tx1"/>
                </a:solidFill>
              </a:rPr>
              <a:t>관리자 답변시</a:t>
            </a:r>
            <a:r>
              <a:rPr lang="en-US" altLang="ko-KR" sz="1000" b="1" smtClean="0">
                <a:solidFill>
                  <a:schemeClr val="tx1"/>
                </a:solidFill>
              </a:rPr>
              <a:t>, </a:t>
            </a:r>
            <a:r>
              <a:rPr lang="ko-KR" altLang="en-US" sz="1000" b="1" smtClean="0">
                <a:solidFill>
                  <a:schemeClr val="tx1"/>
                </a:solidFill>
              </a:rPr>
              <a:t>파일 첨부시 아이콘 추가됨</a:t>
            </a:r>
            <a:endParaRPr lang="en-US" altLang="ko-KR" sz="1000" b="1" smtClean="0">
              <a:solidFill>
                <a:schemeClr val="tx1"/>
              </a:solidFill>
            </a:endParaRPr>
          </a:p>
          <a:p>
            <a:pPr marL="228600" indent="-2286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sz="1000" b="1" smtClean="0">
                <a:solidFill>
                  <a:schemeClr val="tx1"/>
                </a:solidFill>
              </a:rPr>
              <a:t>답글 자동 들여쓰기</a:t>
            </a:r>
            <a:r>
              <a:rPr lang="en-US" altLang="ko-KR" sz="1000" b="1" smtClean="0">
                <a:solidFill>
                  <a:schemeClr val="tx1"/>
                </a:solidFill>
              </a:rPr>
              <a:t>+</a:t>
            </a:r>
            <a:r>
              <a:rPr lang="ko-KR" altLang="en-US" sz="1000" b="1" smtClean="0">
                <a:solidFill>
                  <a:schemeClr val="tx1"/>
                </a:solidFill>
              </a:rPr>
              <a:t>아이콘 처리</a:t>
            </a:r>
            <a:endParaRPr lang="en-US" altLang="ko-KR" sz="1000" b="1" smtClean="0">
              <a:solidFill>
                <a:schemeClr val="tx1"/>
              </a:solidFill>
            </a:endParaRPr>
          </a:p>
          <a:p>
            <a:pPr marL="228600" indent="-2286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sz="1000" b="1" smtClean="0">
                <a:solidFill>
                  <a:schemeClr val="tx1"/>
                </a:solidFill>
              </a:rPr>
              <a:t>페이징 처리</a:t>
            </a:r>
            <a:endParaRPr lang="en-US" altLang="ko-KR" sz="1000" b="1" smtClean="0">
              <a:solidFill>
                <a:schemeClr val="tx1"/>
              </a:solidFill>
            </a:endParaRPr>
          </a:p>
          <a:p>
            <a:pPr marL="228600" indent="-2286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sz="1000" b="1" smtClean="0">
                <a:solidFill>
                  <a:schemeClr val="tx1"/>
                </a:solidFill>
              </a:rPr>
              <a:t>유저 상세화면</a:t>
            </a:r>
            <a:r>
              <a:rPr lang="en-US" altLang="ko-KR" sz="1000" b="1" smtClean="0">
                <a:solidFill>
                  <a:schemeClr val="tx1"/>
                </a:solidFill>
              </a:rPr>
              <a:t>, </a:t>
            </a:r>
            <a:r>
              <a:rPr lang="ko-KR" altLang="en-US" sz="1000" b="1" smtClean="0">
                <a:solidFill>
                  <a:schemeClr val="tx1"/>
                </a:solidFill>
              </a:rPr>
              <a:t>본인글만 수정</a:t>
            </a:r>
            <a:r>
              <a:rPr lang="en-US" altLang="ko-KR" sz="1000" b="1" smtClean="0">
                <a:solidFill>
                  <a:schemeClr val="tx1"/>
                </a:solidFill>
              </a:rPr>
              <a:t>,</a:t>
            </a:r>
            <a:r>
              <a:rPr lang="ko-KR" altLang="en-US" sz="1000" b="1" smtClean="0">
                <a:solidFill>
                  <a:schemeClr val="tx1"/>
                </a:solidFill>
              </a:rPr>
              <a:t>삭제 가능</a:t>
            </a:r>
            <a:r>
              <a:rPr lang="en-US" altLang="ko-KR" sz="1000" b="1" smtClean="0">
                <a:solidFill>
                  <a:schemeClr val="tx1"/>
                </a:solidFill>
              </a:rPr>
              <a:t/>
            </a:r>
            <a:br>
              <a:rPr lang="en-US" altLang="ko-KR" sz="1000" b="1" smtClean="0">
                <a:solidFill>
                  <a:schemeClr val="tx1"/>
                </a:solidFill>
              </a:rPr>
            </a:br>
            <a:r>
              <a:rPr lang="ko-KR" altLang="en-US" sz="1000" b="1" smtClean="0">
                <a:solidFill>
                  <a:schemeClr val="tx1"/>
                </a:solidFill>
              </a:rPr>
              <a:t>답변은 유저만 가능</a:t>
            </a:r>
            <a:endParaRPr lang="en-US" altLang="ko-KR" sz="1000" b="1" smtClean="0">
              <a:solidFill>
                <a:schemeClr val="tx1"/>
              </a:solidFill>
            </a:endParaRPr>
          </a:p>
          <a:p>
            <a:pPr marL="228600" indent="-2286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sz="900" b="1" smtClean="0">
                <a:solidFill>
                  <a:schemeClr val="tx1"/>
                </a:solidFill>
              </a:rPr>
              <a:t>관리자 상세화면 관리자 코멘트는 상세화면에 바로 나옴</a:t>
            </a:r>
            <a:endParaRPr lang="en-US" altLang="ko-KR" sz="900" b="1" dirty="0" smtClean="0">
              <a:solidFill>
                <a:schemeClr val="tx1"/>
              </a:solidFill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241" y="478427"/>
            <a:ext cx="3888432" cy="4194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304319" y="1312778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>
                <a:solidFill>
                  <a:srgbClr val="FF0000"/>
                </a:solidFill>
              </a:rPr>
              <a:t>①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67544" y="2346434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>
                <a:solidFill>
                  <a:srgbClr val="FF0000"/>
                </a:solidFill>
              </a:rPr>
              <a:t>②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216087" y="4380076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>
                <a:solidFill>
                  <a:srgbClr val="FF0000"/>
                </a:solidFill>
              </a:rPr>
              <a:t>③</a:t>
            </a:r>
            <a:endParaRPr lang="ko-KR" altLang="en-US">
              <a:solidFill>
                <a:srgbClr val="FF0000"/>
              </a:solidFill>
            </a:endParaRPr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7587" y="478427"/>
            <a:ext cx="4252759" cy="10834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2919" y="1576209"/>
            <a:ext cx="3187427" cy="6258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7328058" y="1220433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>
                <a:solidFill>
                  <a:srgbClr val="FF0000"/>
                </a:solidFill>
              </a:rPr>
              <a:t>④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508104" y="1626354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>
                <a:solidFill>
                  <a:srgbClr val="FF0000"/>
                </a:solidFill>
              </a:rPr>
              <a:t>⑤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3" name="순서도: 처리 2"/>
          <p:cNvSpPr/>
          <p:nvPr/>
        </p:nvSpPr>
        <p:spPr>
          <a:xfrm>
            <a:off x="3635896" y="1378972"/>
            <a:ext cx="571777" cy="247382"/>
          </a:xfrm>
          <a:prstGeom prst="flowChartProcess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b="1" dirty="0" smtClean="0"/>
          </a:p>
        </p:txBody>
      </p:sp>
      <p:sp>
        <p:nvSpPr>
          <p:cNvPr id="4" name="순서도: 처리 3"/>
          <p:cNvSpPr/>
          <p:nvPr/>
        </p:nvSpPr>
        <p:spPr>
          <a:xfrm>
            <a:off x="1547664" y="4443958"/>
            <a:ext cx="1512168" cy="288032"/>
          </a:xfrm>
          <a:prstGeom prst="flowChartProcess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b="1" dirty="0" smtClean="0"/>
          </a:p>
        </p:txBody>
      </p:sp>
      <p:sp>
        <p:nvSpPr>
          <p:cNvPr id="5" name="순서도: 처리 4"/>
          <p:cNvSpPr/>
          <p:nvPr/>
        </p:nvSpPr>
        <p:spPr>
          <a:xfrm>
            <a:off x="7668344" y="1312778"/>
            <a:ext cx="1062002" cy="249108"/>
          </a:xfrm>
          <a:prstGeom prst="flowChartProcess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b="1" dirty="0" smtClean="0"/>
          </a:p>
        </p:txBody>
      </p:sp>
    </p:spTree>
    <p:extLst>
      <p:ext uri="{BB962C8B-B14F-4D97-AF65-F5344CB8AC3E}">
        <p14:creationId xmlns:p14="http://schemas.microsoft.com/office/powerpoint/2010/main" val="2083060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74B11-60DB-405B-8211-256C6E064270}" type="slidenum">
              <a:rPr lang="ko-KR" altLang="en-US" smtClean="0"/>
              <a:pPr/>
              <a:t>26</a:t>
            </a:fld>
            <a:endParaRPr lang="ko-KR" alt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323528" y="80505"/>
            <a:ext cx="4464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756B5F"/>
                </a:solidFill>
              </a:rPr>
              <a:t>11. UI </a:t>
            </a:r>
            <a:r>
              <a:rPr lang="ko-KR" altLang="en-US" b="1" dirty="0" smtClean="0">
                <a:solidFill>
                  <a:srgbClr val="756B5F"/>
                </a:solidFill>
              </a:rPr>
              <a:t>시연 및 핵심기능 </a:t>
            </a:r>
            <a:r>
              <a:rPr lang="en-US" altLang="ko-KR" b="1" smtClean="0">
                <a:solidFill>
                  <a:srgbClr val="756B5F"/>
                </a:solidFill>
              </a:rPr>
              <a:t>– </a:t>
            </a:r>
            <a:r>
              <a:rPr lang="ko-KR" altLang="en-US" b="1" smtClean="0">
                <a:solidFill>
                  <a:srgbClr val="756B5F"/>
                </a:solidFill>
              </a:rPr>
              <a:t>관리자 페이지</a:t>
            </a:r>
            <a:endParaRPr lang="ko-KR" altLang="en-US" b="1" dirty="0">
              <a:solidFill>
                <a:srgbClr val="756B5F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971600" y="2931790"/>
            <a:ext cx="7807225" cy="2016224"/>
          </a:xfrm>
          <a:prstGeom prst="roundRect">
            <a:avLst>
              <a:gd name="adj" fmla="val 10188"/>
            </a:avLst>
          </a:prstGeom>
          <a:noFill/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sz="1000" b="1" smtClean="0">
                <a:solidFill>
                  <a:schemeClr val="tx1"/>
                </a:solidFill>
              </a:rPr>
              <a:t>상품 등록 </a:t>
            </a:r>
            <a:r>
              <a:rPr lang="en-US" altLang="ko-KR" sz="1000" b="1" smtClean="0">
                <a:solidFill>
                  <a:schemeClr val="tx1"/>
                </a:solidFill>
              </a:rPr>
              <a:t>: </a:t>
            </a:r>
            <a:r>
              <a:rPr lang="ko-KR" altLang="en-US" sz="1000" b="1" smtClean="0">
                <a:solidFill>
                  <a:schemeClr val="tx1"/>
                </a:solidFill>
              </a:rPr>
              <a:t>클릭 시 화면 하단에 상품 등록 페이지 생성</a:t>
            </a:r>
            <a:endParaRPr lang="en-US" altLang="ko-KR" sz="1000" b="1" smtClean="0">
              <a:solidFill>
                <a:schemeClr val="tx1"/>
              </a:solidFill>
            </a:endParaRPr>
          </a:p>
          <a:p>
            <a:pPr marL="228600" indent="-2286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sz="1000" b="1" smtClean="0">
                <a:solidFill>
                  <a:schemeClr val="tx1"/>
                </a:solidFill>
              </a:rPr>
              <a:t>쿠폰 발행</a:t>
            </a:r>
            <a:r>
              <a:rPr lang="en-US" altLang="ko-KR" sz="1000" b="1">
                <a:solidFill>
                  <a:schemeClr val="tx1"/>
                </a:solidFill>
              </a:rPr>
              <a:t> </a:t>
            </a:r>
            <a:r>
              <a:rPr lang="en-US" altLang="ko-KR" sz="1000" b="1" smtClean="0">
                <a:solidFill>
                  <a:schemeClr val="tx1"/>
                </a:solidFill>
              </a:rPr>
              <a:t>: </a:t>
            </a:r>
            <a:r>
              <a:rPr lang="ko-KR" altLang="en-US" sz="1000" b="1" smtClean="0">
                <a:solidFill>
                  <a:schemeClr val="tx1"/>
                </a:solidFill>
              </a:rPr>
              <a:t>회원 등급별 쿠폰 생성 </a:t>
            </a:r>
            <a:r>
              <a:rPr lang="en-US" altLang="ko-KR" sz="1000" b="1" smtClean="0">
                <a:solidFill>
                  <a:schemeClr val="tx1"/>
                </a:solidFill>
              </a:rPr>
              <a:t>(</a:t>
            </a:r>
            <a:r>
              <a:rPr lang="ko-KR" altLang="en-US" sz="1000" b="1" smtClean="0">
                <a:solidFill>
                  <a:schemeClr val="tx1"/>
                </a:solidFill>
              </a:rPr>
              <a:t>배열로 원하는 등급 모두 한 번에 쿠폰 생성</a:t>
            </a:r>
            <a:r>
              <a:rPr lang="en-US" altLang="ko-KR" sz="1000" b="1" smtClean="0">
                <a:solidFill>
                  <a:schemeClr val="tx1"/>
                </a:solidFill>
              </a:rPr>
              <a:t>)</a:t>
            </a:r>
          </a:p>
          <a:p>
            <a:pPr marL="228600" indent="-2286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sz="1000" b="1" smtClean="0">
                <a:solidFill>
                  <a:schemeClr val="tx1"/>
                </a:solidFill>
              </a:rPr>
              <a:t>재고 추가</a:t>
            </a:r>
            <a:r>
              <a:rPr lang="en-US" altLang="ko-KR" sz="1000" b="1" smtClean="0">
                <a:solidFill>
                  <a:schemeClr val="tx1"/>
                </a:solidFill>
              </a:rPr>
              <a:t>, </a:t>
            </a:r>
            <a:r>
              <a:rPr lang="ko-KR" altLang="en-US" sz="1000" b="1" smtClean="0">
                <a:solidFill>
                  <a:schemeClr val="tx1"/>
                </a:solidFill>
              </a:rPr>
              <a:t>상품 수정은 상품 상세페이지로 이동됨 관리자만 수정</a:t>
            </a:r>
            <a:r>
              <a:rPr lang="en-US" altLang="ko-KR" sz="1000" b="1" smtClean="0">
                <a:solidFill>
                  <a:schemeClr val="tx1"/>
                </a:solidFill>
              </a:rPr>
              <a:t>, </a:t>
            </a:r>
            <a:r>
              <a:rPr lang="ko-KR" altLang="en-US" sz="1000" b="1" smtClean="0">
                <a:solidFill>
                  <a:schemeClr val="tx1"/>
                </a:solidFill>
              </a:rPr>
              <a:t>재고추가 가능</a:t>
            </a:r>
            <a:endParaRPr lang="en-US" altLang="ko-KR" sz="1000" b="1" smtClean="0">
              <a:solidFill>
                <a:schemeClr val="tx1"/>
              </a:solidFill>
            </a:endParaRPr>
          </a:p>
          <a:p>
            <a:pPr marL="228600" indent="-2286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sz="1000" b="1" smtClean="0">
                <a:solidFill>
                  <a:schemeClr val="tx1"/>
                </a:solidFill>
              </a:rPr>
              <a:t>관리자 정보 수정</a:t>
            </a:r>
            <a:endParaRPr lang="en-US" altLang="ko-KR" sz="1000" b="1" smtClean="0">
              <a:solidFill>
                <a:schemeClr val="tx1"/>
              </a:solidFill>
            </a:endParaRPr>
          </a:p>
          <a:p>
            <a:pPr marL="228600" indent="-2286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sz="1000" b="1" smtClean="0">
                <a:solidFill>
                  <a:schemeClr val="tx1"/>
                </a:solidFill>
              </a:rPr>
              <a:t>매출 조회 월별</a:t>
            </a:r>
            <a:r>
              <a:rPr lang="en-US" altLang="ko-KR" sz="1000" b="1" smtClean="0">
                <a:solidFill>
                  <a:schemeClr val="tx1"/>
                </a:solidFill>
              </a:rPr>
              <a:t>, </a:t>
            </a:r>
            <a:r>
              <a:rPr lang="ko-KR" altLang="en-US" sz="1000" b="1" smtClean="0">
                <a:solidFill>
                  <a:schemeClr val="tx1"/>
                </a:solidFill>
              </a:rPr>
              <a:t>일별 매출 조회 가능 각 날짜 별 주문 확인 가능 날짜 이동가능</a:t>
            </a:r>
            <a:endParaRPr lang="en-US" altLang="ko-KR" sz="1000" b="1" smtClean="0">
              <a:solidFill>
                <a:schemeClr val="tx1"/>
              </a:solidFill>
            </a:endParaRPr>
          </a:p>
          <a:p>
            <a:pPr marL="228600" indent="-228600">
              <a:lnSpc>
                <a:spcPct val="200000"/>
              </a:lnSpc>
              <a:buFont typeface="+mj-ea"/>
              <a:buAutoNum type="circleNumDbPlain"/>
            </a:pPr>
            <a:r>
              <a:rPr lang="en-US" altLang="ko-KR" sz="1000" b="1">
                <a:solidFill>
                  <a:schemeClr val="tx1"/>
                </a:solidFill>
              </a:rPr>
              <a:t> </a:t>
            </a:r>
            <a:r>
              <a:rPr lang="ko-KR" altLang="en-US" sz="1000" b="1" smtClean="0">
                <a:solidFill>
                  <a:schemeClr val="tx1"/>
                </a:solidFill>
              </a:rPr>
              <a:t>모든 고객 정보 조회</a:t>
            </a:r>
            <a:endParaRPr lang="en-US" altLang="ko-KR" sz="1000" b="1">
              <a:solidFill>
                <a:schemeClr val="tx1"/>
              </a:solidFill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498262"/>
            <a:ext cx="8656048" cy="2289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74388" y="2427734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>
                <a:solidFill>
                  <a:srgbClr val="FF0000"/>
                </a:solidFill>
              </a:rPr>
              <a:t>①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838032" y="2427734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>
                <a:solidFill>
                  <a:srgbClr val="FF0000"/>
                </a:solidFill>
              </a:rPr>
              <a:t>②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731695" y="2562458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>
                <a:solidFill>
                  <a:srgbClr val="FF0000"/>
                </a:solidFill>
              </a:rPr>
              <a:t>③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724128" y="2412327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>
                <a:solidFill>
                  <a:srgbClr val="FF0000"/>
                </a:solidFill>
              </a:rPr>
              <a:t>④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948264" y="2421361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>
                <a:solidFill>
                  <a:srgbClr val="FF0000"/>
                </a:solidFill>
              </a:rPr>
              <a:t>⑤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172400" y="2429573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>
                <a:solidFill>
                  <a:srgbClr val="FF0000"/>
                </a:solidFill>
              </a:rPr>
              <a:t>⑥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5" name="순서도: 처리 4"/>
          <p:cNvSpPr/>
          <p:nvPr/>
        </p:nvSpPr>
        <p:spPr>
          <a:xfrm>
            <a:off x="2915816" y="1851670"/>
            <a:ext cx="2016224" cy="764408"/>
          </a:xfrm>
          <a:prstGeom prst="flowChartProcess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b="1" dirty="0" smtClean="0"/>
          </a:p>
        </p:txBody>
      </p:sp>
    </p:spTree>
    <p:extLst>
      <p:ext uri="{BB962C8B-B14F-4D97-AF65-F5344CB8AC3E}">
        <p14:creationId xmlns:p14="http://schemas.microsoft.com/office/powerpoint/2010/main" val="2083060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74B11-60DB-405B-8211-256C6E064270}" type="slidenum">
              <a:rPr lang="ko-KR" altLang="en-US" smtClean="0"/>
              <a:pPr/>
              <a:t>27</a:t>
            </a:fld>
            <a:endParaRPr lang="ko-KR" alt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323528" y="80505"/>
            <a:ext cx="5328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756B5F"/>
                </a:solidFill>
              </a:rPr>
              <a:t>11. UI </a:t>
            </a:r>
            <a:r>
              <a:rPr lang="ko-KR" altLang="en-US" b="1" dirty="0" smtClean="0">
                <a:solidFill>
                  <a:srgbClr val="756B5F"/>
                </a:solidFill>
              </a:rPr>
              <a:t>시연 및 핵심기능 </a:t>
            </a:r>
            <a:r>
              <a:rPr lang="en-US" altLang="ko-KR" b="1" smtClean="0">
                <a:solidFill>
                  <a:srgbClr val="756B5F"/>
                </a:solidFill>
              </a:rPr>
              <a:t>– </a:t>
            </a:r>
            <a:r>
              <a:rPr lang="ko-KR" altLang="en-US" b="1" smtClean="0">
                <a:solidFill>
                  <a:srgbClr val="756B5F"/>
                </a:solidFill>
              </a:rPr>
              <a:t>관리자 페이지 기능</a:t>
            </a:r>
            <a:endParaRPr lang="ko-KR" altLang="en-US" b="1" dirty="0">
              <a:solidFill>
                <a:srgbClr val="756B5F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5176787" y="3363838"/>
            <a:ext cx="3733232" cy="1584176"/>
          </a:xfrm>
          <a:prstGeom prst="roundRect">
            <a:avLst>
              <a:gd name="adj" fmla="val 10188"/>
            </a:avLst>
          </a:prstGeom>
          <a:noFill/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sz="1200" b="1" smtClean="0">
                <a:solidFill>
                  <a:schemeClr val="tx1"/>
                </a:solidFill>
              </a:rPr>
              <a:t>상품등록              ④ 관리자 수정</a:t>
            </a:r>
            <a:endParaRPr lang="en-US" altLang="ko-KR" sz="1200" b="1" smtClean="0">
              <a:solidFill>
                <a:schemeClr val="tx1"/>
              </a:solidFill>
            </a:endParaRPr>
          </a:p>
          <a:p>
            <a:pPr marL="228600" indent="-2286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sz="1200" b="1" smtClean="0">
                <a:solidFill>
                  <a:schemeClr val="tx1"/>
                </a:solidFill>
              </a:rPr>
              <a:t>쿠폰발행              ⑤ 재고추가</a:t>
            </a:r>
            <a:r>
              <a:rPr lang="en-US" altLang="ko-KR" sz="1200" b="1" smtClean="0">
                <a:solidFill>
                  <a:schemeClr val="tx1"/>
                </a:solidFill>
              </a:rPr>
              <a:t>, </a:t>
            </a:r>
            <a:r>
              <a:rPr lang="ko-KR" altLang="en-US" sz="1200" b="1" smtClean="0">
                <a:solidFill>
                  <a:schemeClr val="tx1"/>
                </a:solidFill>
              </a:rPr>
              <a:t>상품수정</a:t>
            </a:r>
            <a:endParaRPr lang="en-US" altLang="ko-KR" sz="1200" b="1" smtClean="0">
              <a:solidFill>
                <a:schemeClr val="tx1"/>
              </a:solidFill>
            </a:endParaRPr>
          </a:p>
          <a:p>
            <a:pPr marL="228600" indent="-2286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sz="1200" b="1" smtClean="0">
                <a:solidFill>
                  <a:schemeClr val="tx1"/>
                </a:solidFill>
              </a:rPr>
              <a:t>매출조회              ⑥ 회원 조회</a:t>
            </a:r>
            <a:endParaRPr lang="en-US" altLang="ko-KR" sz="1200" b="1" dirty="0" smtClean="0">
              <a:solidFill>
                <a:schemeClr val="tx1"/>
              </a:solidFill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60" y="427227"/>
            <a:ext cx="1972969" cy="1727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4714" y="419731"/>
            <a:ext cx="3523944" cy="1727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189" y="2216704"/>
            <a:ext cx="2074851" cy="11559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3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147" y="2262820"/>
            <a:ext cx="2300613" cy="10343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5" name="Picture 7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00" y="265171"/>
            <a:ext cx="2517983" cy="29376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14041" y="376186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>
                <a:solidFill>
                  <a:srgbClr val="FF0000"/>
                </a:solidFill>
              </a:rPr>
              <a:t>①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267744" y="339502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>
                <a:solidFill>
                  <a:srgbClr val="FF0000"/>
                </a:solidFill>
              </a:rPr>
              <a:t>②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084168" y="186194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>
                <a:solidFill>
                  <a:srgbClr val="FF0000"/>
                </a:solidFill>
              </a:rPr>
              <a:t>③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-36512" y="2058402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>
                <a:solidFill>
                  <a:srgbClr val="FF0000"/>
                </a:solidFill>
              </a:rPr>
              <a:t>④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555776" y="2067694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>
                <a:solidFill>
                  <a:srgbClr val="FF0000"/>
                </a:solidFill>
              </a:rPr>
              <a:t>⑤</a:t>
            </a:r>
            <a:endParaRPr lang="ko-KR" altLang="en-US">
              <a:solidFill>
                <a:srgbClr val="FF0000"/>
              </a:solidFill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237361" y="3363838"/>
            <a:ext cx="4536504" cy="1477189"/>
            <a:chOff x="755576" y="3363838"/>
            <a:chExt cx="4536504" cy="1477189"/>
          </a:xfrm>
        </p:grpSpPr>
        <p:pic>
          <p:nvPicPr>
            <p:cNvPr id="12294" name="Picture 6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5616" y="3510828"/>
              <a:ext cx="4176464" cy="13301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6" name="TextBox 15"/>
            <p:cNvSpPr txBox="1"/>
            <p:nvPr/>
          </p:nvSpPr>
          <p:spPr>
            <a:xfrm>
              <a:off x="755576" y="3363838"/>
              <a:ext cx="2880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mtClean="0">
                  <a:solidFill>
                    <a:srgbClr val="FF0000"/>
                  </a:solidFill>
                </a:rPr>
                <a:t>⑥</a:t>
              </a:r>
              <a:endParaRPr lang="ko-KR" altLang="en-US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83060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내용 개체 틀 10"/>
          <p:cNvSpPr>
            <a:spLocks noGrp="1"/>
          </p:cNvSpPr>
          <p:nvPr>
            <p:ph idx="1"/>
          </p:nvPr>
        </p:nvSpPr>
        <p:spPr>
          <a:xfrm>
            <a:off x="1907704" y="1257604"/>
            <a:ext cx="5544616" cy="2322258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250000"/>
              </a:lnSpc>
            </a:pPr>
            <a:r>
              <a:rPr lang="ko-KR" altLang="en-US" sz="2000" smtClean="0"/>
              <a:t>유저와 관리자의 쪽지기능</a:t>
            </a:r>
            <a:endParaRPr lang="en-US" altLang="ko-KR" sz="2000" smtClean="0"/>
          </a:p>
          <a:p>
            <a:pPr>
              <a:lnSpc>
                <a:spcPct val="250000"/>
              </a:lnSpc>
            </a:pPr>
            <a:r>
              <a:rPr lang="ko-KR" altLang="en-US" sz="2000" smtClean="0"/>
              <a:t>상품 찜하여 품절 상품 입고되면 알림기능</a:t>
            </a:r>
            <a:endParaRPr lang="en-US" altLang="ko-KR" sz="2000" smtClean="0"/>
          </a:p>
          <a:p>
            <a:pPr>
              <a:lnSpc>
                <a:spcPct val="250000"/>
              </a:lnSpc>
            </a:pPr>
            <a:r>
              <a:rPr lang="ko-KR" altLang="en-US" sz="2000" smtClean="0"/>
              <a:t>상품 카테고리 별 분류하여 유저 편의성 구축</a:t>
            </a:r>
            <a:endParaRPr lang="en-US" altLang="ko-KR" sz="2000" smtClean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74B11-60DB-405B-8211-256C6E064270}" type="slidenum">
              <a:rPr lang="ko-KR" altLang="en-US" smtClean="0"/>
              <a:pPr/>
              <a:t>28</a:t>
            </a:fld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23528" y="80505"/>
            <a:ext cx="223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756B5F"/>
                </a:solidFill>
              </a:rPr>
              <a:t>12. </a:t>
            </a:r>
            <a:r>
              <a:rPr lang="ko-KR" altLang="en-US" b="1" dirty="0" smtClean="0">
                <a:solidFill>
                  <a:srgbClr val="756B5F"/>
                </a:solidFill>
              </a:rPr>
              <a:t>차후</a:t>
            </a:r>
            <a:r>
              <a:rPr lang="en-US" altLang="ko-KR" b="1" dirty="0" smtClean="0">
                <a:solidFill>
                  <a:srgbClr val="756B5F"/>
                </a:solidFill>
              </a:rPr>
              <a:t> </a:t>
            </a:r>
            <a:r>
              <a:rPr lang="ko-KR" altLang="en-US" b="1" dirty="0" smtClean="0">
                <a:solidFill>
                  <a:srgbClr val="756B5F"/>
                </a:solidFill>
              </a:rPr>
              <a:t>개발 내용</a:t>
            </a:r>
            <a:endParaRPr lang="ko-KR" altLang="en-US" b="1" dirty="0">
              <a:solidFill>
                <a:srgbClr val="756B5F"/>
              </a:solidFill>
            </a:endParaRPr>
          </a:p>
        </p:txBody>
      </p:sp>
      <p:sp>
        <p:nvSpPr>
          <p:cNvPr id="12" name="가로로 말린 두루마리 모양 11"/>
          <p:cNvSpPr/>
          <p:nvPr/>
        </p:nvSpPr>
        <p:spPr>
          <a:xfrm>
            <a:off x="1115616" y="843558"/>
            <a:ext cx="6408712" cy="3240360"/>
          </a:xfrm>
          <a:prstGeom prst="horizontalScroll">
            <a:avLst/>
          </a:prstGeom>
          <a:noFill/>
          <a:ln w="38100">
            <a:solidFill>
              <a:srgbClr val="756B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 algn="ctr">
              <a:buFont typeface="+mj-ea"/>
              <a:buAutoNum type="circleNumDbPlain"/>
            </a:pPr>
            <a:endParaRPr lang="ko-KR" altLang="en-US" sz="1000" b="1" dirty="0" err="1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037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2411760" y="1977684"/>
            <a:ext cx="3672408" cy="5513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14820" y="1679538"/>
            <a:ext cx="8208912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4000" b="1" smtClean="0">
                <a:latin typeface="+mn-ea"/>
                <a:ea typeface="+mn-ea"/>
              </a:rPr>
              <a:t>        경청해 주셔서 고맙습니다</a:t>
            </a:r>
            <a:endParaRPr lang="en-US" altLang="ko-KR" sz="4000" b="1" smtClean="0">
              <a:latin typeface="+mn-ea"/>
              <a:ea typeface="+mn-ea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4000" b="1">
                <a:latin typeface="+mn-ea"/>
                <a:sym typeface="Wingdings" pitchFamily="2" charset="2"/>
              </a:rPr>
              <a:t>	</a:t>
            </a:r>
            <a:r>
              <a:rPr lang="en-US" altLang="ko-KR" sz="4000" b="1" smtClean="0">
                <a:latin typeface="+mn-ea"/>
                <a:sym typeface="Wingdings" pitchFamily="2" charset="2"/>
              </a:rPr>
              <a:t>	-Long’s Food </a:t>
            </a:r>
            <a:r>
              <a:rPr lang="ko-KR" altLang="en-US" sz="4000" b="1" smtClean="0">
                <a:latin typeface="+mn-ea"/>
                <a:sym typeface="Wingdings" pitchFamily="2" charset="2"/>
              </a:rPr>
              <a:t>김영롱</a:t>
            </a:r>
            <a:endParaRPr lang="en-US" altLang="ko-KR" sz="4000" b="1" dirty="0">
              <a:latin typeface="+mn-ea"/>
              <a:ea typeface="+mn-ea"/>
              <a:sym typeface="Wingdings" pitchFamily="2" charset="2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74B11-60DB-405B-8211-256C6E064270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8694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3528" y="80505"/>
            <a:ext cx="223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>
                <a:solidFill>
                  <a:srgbClr val="756B5F"/>
                </a:solidFill>
              </a:rPr>
              <a:t>1.  </a:t>
            </a:r>
            <a:r>
              <a:rPr lang="ko-KR" altLang="en-US" b="1" smtClean="0">
                <a:solidFill>
                  <a:srgbClr val="756B5F"/>
                </a:solidFill>
              </a:rPr>
              <a:t>주제 및 목적</a:t>
            </a:r>
            <a:endParaRPr lang="ko-KR" altLang="en-US" b="1">
              <a:solidFill>
                <a:srgbClr val="756B5F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23530" y="608065"/>
            <a:ext cx="8428759" cy="692497"/>
          </a:xfrm>
          <a:prstGeom prst="rect">
            <a:avLst/>
          </a:prstGeom>
          <a:solidFill>
            <a:srgbClr val="F5F3EC">
              <a:alpha val="50000"/>
            </a:srgbClr>
          </a:solidFill>
        </p:spPr>
        <p:txBody>
          <a:bodyPr wrap="square" bIns="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smtClean="0">
                <a:solidFill>
                  <a:srgbClr val="464646"/>
                </a:solidFill>
                <a:latin typeface="+mn-ea"/>
              </a:rPr>
              <a:t>이 시스템은 건강식품 판매 사이트로써 사용자 웹 페이지와 관리자 웹 페이지를 통합하여 </a:t>
            </a:r>
            <a:endParaRPr lang="en-US" altLang="ko-KR" sz="1400" smtClean="0">
              <a:solidFill>
                <a:srgbClr val="464646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400" smtClean="0">
                <a:solidFill>
                  <a:srgbClr val="464646"/>
                </a:solidFill>
                <a:latin typeface="+mn-ea"/>
              </a:rPr>
              <a:t>하나의 </a:t>
            </a:r>
            <a:r>
              <a:rPr lang="ko-KR" altLang="en-US" sz="1400">
                <a:solidFill>
                  <a:srgbClr val="464646"/>
                </a:solidFill>
                <a:latin typeface="+mn-ea"/>
              </a:rPr>
              <a:t>프로그램으로 이용 및 </a:t>
            </a:r>
            <a:r>
              <a:rPr lang="ko-KR" altLang="en-US" sz="1400" smtClean="0">
                <a:solidFill>
                  <a:srgbClr val="464646"/>
                </a:solidFill>
                <a:latin typeface="+mn-ea"/>
              </a:rPr>
              <a:t>관리할 수 있는 통합형 판매 시스템이다</a:t>
            </a:r>
            <a:r>
              <a:rPr lang="en-US" altLang="ko-KR" sz="1400" smtClean="0">
                <a:solidFill>
                  <a:srgbClr val="464646"/>
                </a:solidFill>
                <a:latin typeface="+mn-ea"/>
              </a:rPr>
              <a:t>.</a:t>
            </a:r>
            <a:endParaRPr lang="ko-KR" altLang="en-US" sz="1400">
              <a:solidFill>
                <a:srgbClr val="464646"/>
              </a:solidFill>
              <a:latin typeface="+mn-e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79512" y="1524292"/>
            <a:ext cx="878497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smtClean="0">
                <a:solidFill>
                  <a:srgbClr val="464646"/>
                </a:solidFill>
                <a:latin typeface="+mn-ea"/>
              </a:rPr>
              <a:t>사용자 </a:t>
            </a:r>
            <a:endParaRPr lang="ko-KR" altLang="en-US" sz="1200">
              <a:solidFill>
                <a:srgbClr val="464646"/>
              </a:solidFill>
              <a:latin typeface="+mn-ea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ko-KR" altLang="en-US" sz="1200" smtClean="0">
                <a:solidFill>
                  <a:srgbClr val="464646"/>
                </a:solidFill>
                <a:latin typeface="+mn-ea"/>
              </a:rPr>
              <a:t>사용자는 건강식품 검색 및 고객센터 게시판 글 확인을 할 수 있고</a:t>
            </a:r>
            <a:endParaRPr lang="en-US" altLang="ko-KR" sz="1200" smtClean="0">
              <a:solidFill>
                <a:srgbClr val="464646"/>
              </a:solidFill>
              <a:latin typeface="+mn-ea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ko-KR" altLang="en-US" sz="1200" smtClean="0">
                <a:solidFill>
                  <a:srgbClr val="464646"/>
                </a:solidFill>
                <a:latin typeface="+mn-ea"/>
              </a:rPr>
              <a:t>회원가입시 상품 구매</a:t>
            </a:r>
            <a:r>
              <a:rPr lang="en-US" altLang="ko-KR" sz="1200" smtClean="0">
                <a:solidFill>
                  <a:srgbClr val="464646"/>
                </a:solidFill>
                <a:latin typeface="+mn-ea"/>
              </a:rPr>
              <a:t>, </a:t>
            </a:r>
            <a:r>
              <a:rPr lang="ko-KR" altLang="en-US" sz="1200" smtClean="0">
                <a:solidFill>
                  <a:srgbClr val="464646"/>
                </a:solidFill>
                <a:latin typeface="+mn-ea"/>
              </a:rPr>
              <a:t>포인트 적</a:t>
            </a:r>
            <a:r>
              <a:rPr lang="ko-KR" altLang="en-US" sz="1200">
                <a:solidFill>
                  <a:srgbClr val="464646"/>
                </a:solidFill>
                <a:latin typeface="+mn-ea"/>
              </a:rPr>
              <a:t>립</a:t>
            </a:r>
            <a:r>
              <a:rPr lang="ko-KR" altLang="en-US" sz="1200" smtClean="0">
                <a:solidFill>
                  <a:srgbClr val="464646"/>
                </a:solidFill>
                <a:latin typeface="+mn-ea"/>
              </a:rPr>
              <a:t>과 쿠폰할인혜택 등이 추가되고 </a:t>
            </a:r>
            <a:endParaRPr lang="en-US" altLang="ko-KR" sz="1200" smtClean="0">
              <a:solidFill>
                <a:srgbClr val="464646"/>
              </a:solidFill>
              <a:latin typeface="+mn-ea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ko-KR" altLang="en-US" sz="1200" smtClean="0">
                <a:solidFill>
                  <a:srgbClr val="464646"/>
                </a:solidFill>
                <a:latin typeface="+mn-ea"/>
              </a:rPr>
              <a:t>마이페이지를 통해 구매내역</a:t>
            </a:r>
            <a:r>
              <a:rPr lang="en-US" altLang="ko-KR" sz="1200" smtClean="0">
                <a:solidFill>
                  <a:srgbClr val="464646"/>
                </a:solidFill>
                <a:latin typeface="+mn-ea"/>
              </a:rPr>
              <a:t>, </a:t>
            </a:r>
            <a:r>
              <a:rPr lang="ko-KR" altLang="en-US" sz="1200" smtClean="0">
                <a:solidFill>
                  <a:srgbClr val="464646"/>
                </a:solidFill>
                <a:latin typeface="+mn-ea"/>
              </a:rPr>
              <a:t>배송확인</a:t>
            </a:r>
            <a:r>
              <a:rPr lang="en-US" altLang="ko-KR" sz="1200" smtClean="0">
                <a:solidFill>
                  <a:srgbClr val="464646"/>
                </a:solidFill>
                <a:latin typeface="+mn-ea"/>
              </a:rPr>
              <a:t>,</a:t>
            </a:r>
            <a:r>
              <a:rPr lang="ko-KR" altLang="en-US" sz="1200" smtClean="0">
                <a:solidFill>
                  <a:srgbClr val="464646"/>
                </a:solidFill>
                <a:latin typeface="+mn-ea"/>
              </a:rPr>
              <a:t> 쿠폰조회</a:t>
            </a:r>
            <a:r>
              <a:rPr lang="en-US" altLang="ko-KR" sz="1200" smtClean="0">
                <a:solidFill>
                  <a:srgbClr val="464646"/>
                </a:solidFill>
                <a:latin typeface="+mn-ea"/>
              </a:rPr>
              <a:t>,</a:t>
            </a:r>
            <a:r>
              <a:rPr lang="ko-KR" altLang="en-US" sz="1200" smtClean="0">
                <a:solidFill>
                  <a:srgbClr val="464646"/>
                </a:solidFill>
                <a:latin typeface="+mn-ea"/>
              </a:rPr>
              <a:t> 정보수정</a:t>
            </a:r>
            <a:r>
              <a:rPr lang="en-US" altLang="ko-KR" sz="1200" smtClean="0">
                <a:solidFill>
                  <a:srgbClr val="464646"/>
                </a:solidFill>
                <a:latin typeface="+mn-ea"/>
              </a:rPr>
              <a:t>, </a:t>
            </a:r>
            <a:r>
              <a:rPr lang="ko-KR" altLang="en-US" sz="1200" smtClean="0">
                <a:solidFill>
                  <a:srgbClr val="464646"/>
                </a:solidFill>
                <a:latin typeface="+mn-ea"/>
              </a:rPr>
              <a:t>회원탈퇴 등을 할 수 있다</a:t>
            </a:r>
            <a:r>
              <a:rPr lang="en-US" altLang="ko-KR" sz="1200" smtClean="0">
                <a:solidFill>
                  <a:srgbClr val="464646"/>
                </a:solidFill>
                <a:latin typeface="+mn-ea"/>
              </a:rPr>
              <a:t>.</a:t>
            </a:r>
            <a:endParaRPr lang="en-US" altLang="ko-KR" sz="1200">
              <a:solidFill>
                <a:srgbClr val="464646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smtClean="0">
                <a:latin typeface="+mn-ea"/>
              </a:rPr>
              <a:t>관리자</a:t>
            </a:r>
            <a:endParaRPr lang="en-US" altLang="ko-KR" sz="1200" smtClean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ko-KR" altLang="en-US" sz="1200" smtClean="0">
                <a:solidFill>
                  <a:srgbClr val="464646"/>
                </a:solidFill>
                <a:latin typeface="+mn-ea"/>
              </a:rPr>
              <a:t>관리자 담당에 따라 </a:t>
            </a:r>
            <a:r>
              <a:rPr lang="en-US" altLang="ko-KR" sz="1200" smtClean="0">
                <a:solidFill>
                  <a:srgbClr val="464646"/>
                </a:solidFill>
                <a:latin typeface="+mn-ea"/>
              </a:rPr>
              <a:t>1. </a:t>
            </a:r>
            <a:r>
              <a:rPr lang="ko-KR" altLang="en-US" sz="1200" smtClean="0">
                <a:solidFill>
                  <a:srgbClr val="464646"/>
                </a:solidFill>
                <a:latin typeface="+mn-ea"/>
              </a:rPr>
              <a:t>상품 </a:t>
            </a:r>
            <a:r>
              <a:rPr lang="en-US" altLang="ko-KR" sz="1200" smtClean="0">
                <a:solidFill>
                  <a:srgbClr val="464646"/>
                </a:solidFill>
                <a:latin typeface="+mn-ea"/>
              </a:rPr>
              <a:t>MD 2. C.S</a:t>
            </a:r>
            <a:r>
              <a:rPr lang="ko-KR" altLang="en-US" sz="1200" smtClean="0">
                <a:solidFill>
                  <a:srgbClr val="464646"/>
                </a:solidFill>
                <a:latin typeface="+mn-ea"/>
              </a:rPr>
              <a:t> 관리 </a:t>
            </a:r>
            <a:r>
              <a:rPr lang="en-US" altLang="ko-KR" sz="1200" smtClean="0">
                <a:solidFill>
                  <a:srgbClr val="464646"/>
                </a:solidFill>
                <a:latin typeface="+mn-ea"/>
              </a:rPr>
              <a:t>3. </a:t>
            </a:r>
            <a:r>
              <a:rPr lang="ko-KR" altLang="en-US" sz="1200" smtClean="0">
                <a:solidFill>
                  <a:srgbClr val="464646"/>
                </a:solidFill>
                <a:latin typeface="+mn-ea"/>
              </a:rPr>
              <a:t>회원 관리로 나뉘어 각자의 권한에 따른 업무를 수행한다</a:t>
            </a:r>
            <a:r>
              <a:rPr lang="en-US" altLang="ko-KR" sz="1200" smtClean="0">
                <a:solidFill>
                  <a:srgbClr val="464646"/>
                </a:solidFill>
                <a:latin typeface="+mn-ea"/>
              </a:rPr>
              <a:t>.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US" altLang="ko-KR" sz="1200" smtClean="0">
                <a:solidFill>
                  <a:srgbClr val="464646"/>
                </a:solidFill>
                <a:latin typeface="+mn-ea"/>
              </a:rPr>
              <a:t>   1. </a:t>
            </a:r>
            <a:r>
              <a:rPr lang="ko-KR" altLang="en-US" sz="1200" smtClean="0">
                <a:solidFill>
                  <a:srgbClr val="464646"/>
                </a:solidFill>
                <a:latin typeface="+mn-ea"/>
              </a:rPr>
              <a:t>상품 </a:t>
            </a:r>
            <a:r>
              <a:rPr lang="en-US" altLang="ko-KR" sz="1200" smtClean="0">
                <a:solidFill>
                  <a:srgbClr val="464646"/>
                </a:solidFill>
                <a:latin typeface="+mn-ea"/>
              </a:rPr>
              <a:t>MD : </a:t>
            </a:r>
            <a:r>
              <a:rPr lang="ko-KR" altLang="en-US" sz="1200" smtClean="0">
                <a:solidFill>
                  <a:srgbClr val="464646"/>
                </a:solidFill>
                <a:latin typeface="+mn-ea"/>
              </a:rPr>
              <a:t>상품의 등록 및 품절상품 재고 추가</a:t>
            </a:r>
            <a:r>
              <a:rPr lang="en-US" altLang="ko-KR" sz="1200" smtClean="0">
                <a:solidFill>
                  <a:srgbClr val="464646"/>
                </a:solidFill>
                <a:latin typeface="+mn-ea"/>
              </a:rPr>
              <a:t>, </a:t>
            </a:r>
            <a:r>
              <a:rPr lang="ko-KR" altLang="en-US" sz="1200" smtClean="0">
                <a:solidFill>
                  <a:srgbClr val="464646"/>
                </a:solidFill>
                <a:latin typeface="+mn-ea"/>
              </a:rPr>
              <a:t>상품정보 수정</a:t>
            </a:r>
            <a:r>
              <a:rPr lang="en-US" altLang="ko-KR" sz="1200" smtClean="0">
                <a:solidFill>
                  <a:srgbClr val="464646"/>
                </a:solidFill>
                <a:latin typeface="+mn-ea"/>
              </a:rPr>
              <a:t>, </a:t>
            </a:r>
            <a:r>
              <a:rPr lang="ko-KR" altLang="en-US" sz="1200" smtClean="0">
                <a:solidFill>
                  <a:srgbClr val="464646"/>
                </a:solidFill>
                <a:latin typeface="+mn-ea"/>
              </a:rPr>
              <a:t>리뷰 답변</a:t>
            </a:r>
            <a:endParaRPr lang="en-US" altLang="ko-KR" sz="1200" smtClean="0">
              <a:solidFill>
                <a:srgbClr val="464646"/>
              </a:solidFill>
              <a:latin typeface="+mn-ea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US" altLang="ko-KR" sz="1200" smtClean="0">
                <a:solidFill>
                  <a:srgbClr val="464646"/>
                </a:solidFill>
                <a:latin typeface="+mn-ea"/>
              </a:rPr>
              <a:t>   2. C.S </a:t>
            </a:r>
            <a:r>
              <a:rPr lang="ko-KR" altLang="en-US" sz="1200" smtClean="0">
                <a:solidFill>
                  <a:srgbClr val="464646"/>
                </a:solidFill>
                <a:latin typeface="+mn-ea"/>
              </a:rPr>
              <a:t>관리 </a:t>
            </a:r>
            <a:r>
              <a:rPr lang="en-US" altLang="ko-KR" sz="1200" smtClean="0">
                <a:solidFill>
                  <a:srgbClr val="464646"/>
                </a:solidFill>
                <a:latin typeface="+mn-ea"/>
              </a:rPr>
              <a:t>: </a:t>
            </a:r>
            <a:r>
              <a:rPr lang="ko-KR" altLang="en-US" sz="1200" smtClean="0">
                <a:solidFill>
                  <a:srgbClr val="464646"/>
                </a:solidFill>
                <a:latin typeface="+mn-ea"/>
              </a:rPr>
              <a:t>고객센터게시판</a:t>
            </a:r>
            <a:r>
              <a:rPr lang="en-US" altLang="ko-KR" sz="1200" smtClean="0">
                <a:solidFill>
                  <a:srgbClr val="464646"/>
                </a:solidFill>
                <a:latin typeface="+mn-ea"/>
              </a:rPr>
              <a:t>(</a:t>
            </a:r>
            <a:r>
              <a:rPr lang="ko-KR" altLang="en-US" sz="1200" smtClean="0">
                <a:solidFill>
                  <a:srgbClr val="464646"/>
                </a:solidFill>
                <a:latin typeface="+mn-ea"/>
              </a:rPr>
              <a:t>파일첨부 가능</a:t>
            </a:r>
            <a:r>
              <a:rPr lang="en-US" altLang="ko-KR" sz="1200" smtClean="0">
                <a:solidFill>
                  <a:srgbClr val="464646"/>
                </a:solidFill>
                <a:latin typeface="+mn-ea"/>
              </a:rPr>
              <a:t>)</a:t>
            </a:r>
            <a:r>
              <a:rPr lang="ko-KR" altLang="en-US" sz="1200" smtClean="0">
                <a:solidFill>
                  <a:srgbClr val="464646"/>
                </a:solidFill>
                <a:latin typeface="+mn-ea"/>
              </a:rPr>
              <a:t> 관리</a:t>
            </a:r>
            <a:r>
              <a:rPr lang="en-US" altLang="ko-KR" sz="1200" smtClean="0">
                <a:solidFill>
                  <a:srgbClr val="464646"/>
                </a:solidFill>
                <a:latin typeface="+mn-ea"/>
              </a:rPr>
              <a:t>, </a:t>
            </a:r>
            <a:r>
              <a:rPr lang="ko-KR" altLang="en-US" sz="1200" smtClean="0">
                <a:solidFill>
                  <a:srgbClr val="464646"/>
                </a:solidFill>
                <a:latin typeface="+mn-ea"/>
              </a:rPr>
              <a:t>일별</a:t>
            </a:r>
            <a:r>
              <a:rPr lang="en-US" altLang="ko-KR" sz="1200" smtClean="0">
                <a:solidFill>
                  <a:srgbClr val="464646"/>
                </a:solidFill>
                <a:latin typeface="+mn-ea"/>
              </a:rPr>
              <a:t>, </a:t>
            </a:r>
            <a:r>
              <a:rPr lang="ko-KR" altLang="en-US" sz="1200" smtClean="0">
                <a:solidFill>
                  <a:srgbClr val="464646"/>
                </a:solidFill>
                <a:latin typeface="+mn-ea"/>
              </a:rPr>
              <a:t>월별 매출조회</a:t>
            </a:r>
            <a:endParaRPr lang="en-US" altLang="ko-KR" sz="1200" smtClean="0">
              <a:solidFill>
                <a:srgbClr val="464646"/>
              </a:solidFill>
              <a:latin typeface="+mn-ea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US" altLang="ko-KR" sz="1200" smtClean="0">
                <a:solidFill>
                  <a:srgbClr val="464646"/>
                </a:solidFill>
                <a:latin typeface="+mn-ea"/>
              </a:rPr>
              <a:t>   3. </a:t>
            </a:r>
            <a:r>
              <a:rPr lang="ko-KR" altLang="en-US" sz="1200" smtClean="0">
                <a:solidFill>
                  <a:srgbClr val="464646"/>
                </a:solidFill>
                <a:latin typeface="+mn-ea"/>
              </a:rPr>
              <a:t>회원 관리 </a:t>
            </a:r>
            <a:r>
              <a:rPr lang="en-US" altLang="ko-KR" sz="1200" smtClean="0">
                <a:solidFill>
                  <a:srgbClr val="464646"/>
                </a:solidFill>
                <a:latin typeface="+mn-ea"/>
              </a:rPr>
              <a:t>: </a:t>
            </a:r>
            <a:r>
              <a:rPr lang="ko-KR" altLang="en-US" sz="1200" smtClean="0">
                <a:solidFill>
                  <a:srgbClr val="464646"/>
                </a:solidFill>
                <a:latin typeface="+mn-ea"/>
              </a:rPr>
              <a:t>회원 조회</a:t>
            </a:r>
            <a:r>
              <a:rPr lang="en-US" altLang="ko-KR" sz="1200" smtClean="0">
                <a:solidFill>
                  <a:srgbClr val="464646"/>
                </a:solidFill>
                <a:latin typeface="+mn-ea"/>
              </a:rPr>
              <a:t>, </a:t>
            </a:r>
            <a:r>
              <a:rPr lang="ko-KR" altLang="en-US" sz="1200" smtClean="0">
                <a:solidFill>
                  <a:srgbClr val="464646"/>
                </a:solidFill>
                <a:latin typeface="+mn-ea"/>
              </a:rPr>
              <a:t>쿠폰 발행을 할 수 있다</a:t>
            </a:r>
            <a:r>
              <a:rPr lang="en-US" altLang="ko-KR" sz="1200" smtClean="0">
                <a:solidFill>
                  <a:srgbClr val="464646"/>
                </a:solidFill>
                <a:latin typeface="+mn-ea"/>
              </a:rPr>
              <a:t>.</a:t>
            </a:r>
            <a:endParaRPr lang="ko-KR" altLang="en-US" sz="1200">
              <a:solidFill>
                <a:srgbClr val="464646"/>
              </a:solidFill>
              <a:latin typeface="+mn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876256" y="4785996"/>
            <a:ext cx="2133600" cy="273844"/>
          </a:xfrm>
        </p:spPr>
        <p:txBody>
          <a:bodyPr/>
          <a:lstStyle/>
          <a:p>
            <a:fld id="{8E974B11-60DB-405B-8211-256C6E064270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725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0" y="3924076"/>
            <a:ext cx="9144000" cy="1239962"/>
          </a:xfrm>
          <a:prstGeom prst="rect">
            <a:avLst/>
          </a:prstGeom>
          <a:solidFill>
            <a:srgbClr val="F5F3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323528" y="80505"/>
            <a:ext cx="223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/>
              <a:t>1.  </a:t>
            </a:r>
            <a:r>
              <a:rPr lang="ko-KR" altLang="en-US" b="1"/>
              <a:t>주제 및 목적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23530" y="483518"/>
            <a:ext cx="84287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1.2 </a:t>
            </a:r>
            <a:r>
              <a:rPr lang="ko-KR" altLang="en-US" sz="140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참조</a:t>
            </a:r>
            <a:endParaRPr lang="en-US" altLang="ko-KR" sz="1400">
              <a:solidFill>
                <a:srgbClr val="464646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r>
              <a:rPr lang="ko-KR" altLang="en-US" sz="140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기존에 운용되고 있는 </a:t>
            </a:r>
            <a:r>
              <a:rPr lang="ko-KR" altLang="en-US" sz="1400" smtClean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판매사이트를 참조하였다</a:t>
            </a:r>
            <a:r>
              <a:rPr lang="en-US" altLang="ko-KR" sz="1400" smtClean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, </a:t>
            </a:r>
            <a:endParaRPr lang="ko-KR" altLang="en-US" sz="1400">
              <a:solidFill>
                <a:srgbClr val="464646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876256" y="4785996"/>
            <a:ext cx="2133600" cy="273844"/>
          </a:xfrm>
        </p:spPr>
        <p:txBody>
          <a:bodyPr/>
          <a:lstStyle/>
          <a:p>
            <a:fld id="{8E974B11-60DB-405B-8211-256C6E064270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056802" y="3924076"/>
            <a:ext cx="503041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smtClean="0">
                <a:latin typeface="+mn-ea"/>
              </a:rPr>
              <a:t>Long’s Food project</a:t>
            </a:r>
            <a:endParaRPr lang="en-US" altLang="ko-KR" sz="4000" b="1">
              <a:latin typeface="+mn-ea"/>
            </a:endParaRPr>
          </a:p>
          <a:p>
            <a:pPr algn="ctr"/>
            <a:r>
              <a:rPr lang="en-US" altLang="ko-KR" sz="2400" b="1" smtClean="0">
                <a:latin typeface="+mn-ea"/>
              </a:rPr>
              <a:t>(</a:t>
            </a:r>
            <a:r>
              <a:rPr lang="ko-KR" altLang="en-US" sz="2400" b="1" smtClean="0">
                <a:latin typeface="+mn-ea"/>
              </a:rPr>
              <a:t>건강식품 판매 사이트 구현</a:t>
            </a:r>
            <a:r>
              <a:rPr lang="en-US" altLang="ko-KR" sz="2400" b="1" smtClean="0">
                <a:latin typeface="+mn-ea"/>
              </a:rPr>
              <a:t>)</a:t>
            </a:r>
            <a:endParaRPr lang="ko-KR" altLang="en-US" sz="2400" b="1">
              <a:latin typeface="+mn-ea"/>
            </a:endParaRPr>
          </a:p>
        </p:txBody>
      </p:sp>
      <p:pic>
        <p:nvPicPr>
          <p:cNvPr id="1027" name="Picture 3" descr="C:\Users\TJ\Desktop\ex1_boba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130510"/>
            <a:ext cx="3744416" cy="2197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TJ\Desktop\ex2_mangnut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9779" y="1347614"/>
            <a:ext cx="3736260" cy="2192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Users\TJ\Desktop\ex3_coupang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104" y="1635646"/>
            <a:ext cx="3384376" cy="1986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3752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9"/>
          <p:cNvGrpSpPr>
            <a:grpSpLocks/>
          </p:cNvGrpSpPr>
          <p:nvPr/>
        </p:nvGrpSpPr>
        <p:grpSpPr bwMode="auto">
          <a:xfrm>
            <a:off x="841378" y="843559"/>
            <a:ext cx="7345363" cy="323850"/>
            <a:chOff x="841375" y="1056481"/>
            <a:chExt cx="7344730" cy="432000"/>
          </a:xfrm>
          <a:solidFill>
            <a:srgbClr val="CDC1B6"/>
          </a:solidFill>
        </p:grpSpPr>
        <p:sp>
          <p:nvSpPr>
            <p:cNvPr id="3" name="직사각형 2"/>
            <p:cNvSpPr/>
            <p:nvPr/>
          </p:nvSpPr>
          <p:spPr>
            <a:xfrm>
              <a:off x="841375" y="1056481"/>
              <a:ext cx="1079407" cy="43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400" b="1">
                  <a:solidFill>
                    <a:schemeClr val="bg1"/>
                  </a:solidFill>
                  <a:latin typeface="+mn-ea"/>
                </a:rPr>
                <a:t>OS</a:t>
              </a:r>
            </a:p>
          </p:txBody>
        </p:sp>
        <p:sp>
          <p:nvSpPr>
            <p:cNvPr id="4" name="직사각형 3"/>
            <p:cNvSpPr/>
            <p:nvPr/>
          </p:nvSpPr>
          <p:spPr>
            <a:xfrm>
              <a:off x="2066819" y="1056481"/>
              <a:ext cx="6119286" cy="4320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CDC1B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080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200">
                  <a:solidFill>
                    <a:srgbClr val="3F3F48"/>
                  </a:solidFill>
                  <a:latin typeface="+mn-ea"/>
                </a:rPr>
                <a:t>Windows </a:t>
              </a:r>
              <a:r>
                <a:rPr kumimoji="0" lang="en-US" altLang="ko-KR" sz="1200" smtClean="0">
                  <a:solidFill>
                    <a:srgbClr val="3F3F48"/>
                  </a:solidFill>
                  <a:latin typeface="+mn-ea"/>
                </a:rPr>
                <a:t>10 pro</a:t>
              </a:r>
            </a:p>
          </p:txBody>
        </p:sp>
      </p:grpSp>
      <p:grpSp>
        <p:nvGrpSpPr>
          <p:cNvPr id="5" name="그룹 20"/>
          <p:cNvGrpSpPr>
            <a:grpSpLocks/>
          </p:cNvGrpSpPr>
          <p:nvPr/>
        </p:nvGrpSpPr>
        <p:grpSpPr bwMode="auto">
          <a:xfrm>
            <a:off x="841378" y="1267422"/>
            <a:ext cx="7345363" cy="323850"/>
            <a:chOff x="841375" y="1704181"/>
            <a:chExt cx="7344730" cy="432000"/>
          </a:xfrm>
          <a:solidFill>
            <a:srgbClr val="CDC1B6"/>
          </a:solidFill>
        </p:grpSpPr>
        <p:sp>
          <p:nvSpPr>
            <p:cNvPr id="6" name="직사각형 5"/>
            <p:cNvSpPr/>
            <p:nvPr/>
          </p:nvSpPr>
          <p:spPr>
            <a:xfrm>
              <a:off x="841375" y="1704181"/>
              <a:ext cx="1079407" cy="43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400" b="1">
                  <a:solidFill>
                    <a:schemeClr val="bg1"/>
                  </a:solidFill>
                  <a:latin typeface="+mn-ea"/>
                </a:rPr>
                <a:t>WAS</a:t>
              </a: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2066819" y="1704181"/>
              <a:ext cx="6119286" cy="4320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CDC1B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080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200">
                  <a:solidFill>
                    <a:srgbClr val="3F3F48"/>
                  </a:solidFill>
                  <a:latin typeface="+mn-ea"/>
                </a:rPr>
                <a:t>Apache Tomcat </a:t>
              </a:r>
              <a:r>
                <a:rPr kumimoji="0" lang="en-US" altLang="ko-KR" sz="1200" smtClean="0">
                  <a:solidFill>
                    <a:srgbClr val="3F3F48"/>
                  </a:solidFill>
                  <a:latin typeface="+mn-ea"/>
                </a:rPr>
                <a:t>9.0.31</a:t>
              </a:r>
              <a:endParaRPr kumimoji="0" lang="en-US" altLang="ko-KR" sz="1200">
                <a:solidFill>
                  <a:srgbClr val="3F3F48"/>
                </a:solidFill>
                <a:latin typeface="+mn-ea"/>
              </a:endParaRPr>
            </a:p>
          </p:txBody>
        </p:sp>
      </p:grpSp>
      <p:grpSp>
        <p:nvGrpSpPr>
          <p:cNvPr id="8" name="그룹 21"/>
          <p:cNvGrpSpPr>
            <a:grpSpLocks/>
          </p:cNvGrpSpPr>
          <p:nvPr/>
        </p:nvGrpSpPr>
        <p:grpSpPr bwMode="auto">
          <a:xfrm>
            <a:off x="838200" y="1692474"/>
            <a:ext cx="7346950" cy="323850"/>
            <a:chOff x="838200" y="2352675"/>
            <a:chExt cx="7346318" cy="432000"/>
          </a:xfrm>
          <a:solidFill>
            <a:srgbClr val="CDC1B6"/>
          </a:solidFill>
        </p:grpSpPr>
        <p:sp>
          <p:nvSpPr>
            <p:cNvPr id="9" name="직사각형 8"/>
            <p:cNvSpPr/>
            <p:nvPr/>
          </p:nvSpPr>
          <p:spPr>
            <a:xfrm>
              <a:off x="838200" y="2352675"/>
              <a:ext cx="1080995" cy="43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400" b="1">
                  <a:solidFill>
                    <a:schemeClr val="bg1"/>
                  </a:solidFill>
                  <a:latin typeface="+mn-ea"/>
                </a:rPr>
                <a:t>DBMS</a:t>
              </a: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2065232" y="2352675"/>
              <a:ext cx="6119286" cy="4320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CDC1B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08000" lvl="1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200">
                  <a:solidFill>
                    <a:srgbClr val="3F3F48"/>
                  </a:solidFill>
                  <a:latin typeface="+mn-ea"/>
                </a:rPr>
                <a:t>Oracle XE 11g</a:t>
              </a:r>
            </a:p>
          </p:txBody>
        </p:sp>
      </p:grpSp>
      <p:grpSp>
        <p:nvGrpSpPr>
          <p:cNvPr id="11" name="그룹 22"/>
          <p:cNvGrpSpPr>
            <a:grpSpLocks/>
          </p:cNvGrpSpPr>
          <p:nvPr/>
        </p:nvGrpSpPr>
        <p:grpSpPr bwMode="auto">
          <a:xfrm>
            <a:off x="827088" y="2116337"/>
            <a:ext cx="7345362" cy="325041"/>
            <a:chOff x="827088" y="2964656"/>
            <a:chExt cx="7344730" cy="432000"/>
          </a:xfrm>
          <a:solidFill>
            <a:srgbClr val="CDC1B6"/>
          </a:solidFill>
        </p:grpSpPr>
        <p:sp>
          <p:nvSpPr>
            <p:cNvPr id="12" name="직사각형 11"/>
            <p:cNvSpPr/>
            <p:nvPr/>
          </p:nvSpPr>
          <p:spPr>
            <a:xfrm>
              <a:off x="827088" y="2964656"/>
              <a:ext cx="1080994" cy="43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400" b="1" spc="-100">
                  <a:solidFill>
                    <a:schemeClr val="bg1"/>
                  </a:solidFill>
                  <a:latin typeface="+mn-ea"/>
                </a:rPr>
                <a:t>Language</a:t>
              </a: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2052533" y="2964656"/>
              <a:ext cx="6119285" cy="4320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CDC1B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rIns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800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200">
                  <a:solidFill>
                    <a:srgbClr val="3F3F48"/>
                  </a:solidFill>
                  <a:latin typeface="+mn-ea"/>
                </a:rPr>
                <a:t>Java Platform 8, </a:t>
              </a:r>
              <a:r>
                <a:rPr lang="en-US" altLang="ko-KR" sz="1200">
                  <a:solidFill>
                    <a:srgbClr val="3F3F48"/>
                  </a:solidFill>
                  <a:latin typeface="+mn-ea"/>
                </a:rPr>
                <a:t>JSP &amp; Servlet</a:t>
              </a:r>
              <a:r>
                <a:rPr kumimoji="0" lang="en-US" altLang="ko-KR" sz="1200">
                  <a:solidFill>
                    <a:srgbClr val="3F3F48"/>
                  </a:solidFill>
                  <a:latin typeface="+mn-ea"/>
                </a:rPr>
                <a:t> </a:t>
              </a:r>
            </a:p>
          </p:txBody>
        </p:sp>
      </p:grpSp>
      <p:grpSp>
        <p:nvGrpSpPr>
          <p:cNvPr id="14" name="그룹 24"/>
          <p:cNvGrpSpPr>
            <a:grpSpLocks/>
          </p:cNvGrpSpPr>
          <p:nvPr/>
        </p:nvGrpSpPr>
        <p:grpSpPr bwMode="auto">
          <a:xfrm>
            <a:off x="827088" y="2966443"/>
            <a:ext cx="7345362" cy="323850"/>
            <a:chOff x="827088" y="4174331"/>
            <a:chExt cx="7344730" cy="432000"/>
          </a:xfrm>
          <a:solidFill>
            <a:srgbClr val="CDC1B6"/>
          </a:solidFill>
        </p:grpSpPr>
        <p:sp>
          <p:nvSpPr>
            <p:cNvPr id="15" name="직사각형 14"/>
            <p:cNvSpPr/>
            <p:nvPr/>
          </p:nvSpPr>
          <p:spPr>
            <a:xfrm>
              <a:off x="827088" y="4174331"/>
              <a:ext cx="1080994" cy="43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400" b="1" spc="-100">
                  <a:solidFill>
                    <a:schemeClr val="bg1"/>
                  </a:solidFill>
                  <a:latin typeface="+mn-ea"/>
                </a:rPr>
                <a:t>WEB</a:t>
              </a: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2052533" y="4174331"/>
              <a:ext cx="6119285" cy="4320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CDC1B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rIns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800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200">
                  <a:solidFill>
                    <a:srgbClr val="3F3F48"/>
                  </a:solidFill>
                  <a:latin typeface="+mn-ea"/>
                </a:rPr>
                <a:t>HTML5, CSS/CSS3, </a:t>
              </a:r>
              <a:r>
                <a:rPr lang="en-US" altLang="ko-KR" sz="1200">
                  <a:solidFill>
                    <a:srgbClr val="3F3F48"/>
                  </a:solidFill>
                  <a:latin typeface="+mn-ea"/>
                </a:rPr>
                <a:t>JavaScript</a:t>
              </a:r>
              <a:endParaRPr kumimoji="0" lang="en-US" altLang="ko-KR" sz="1200">
                <a:solidFill>
                  <a:srgbClr val="3F3F48"/>
                </a:solidFill>
                <a:latin typeface="+mn-ea"/>
              </a:endParaRPr>
            </a:p>
          </p:txBody>
        </p:sp>
      </p:grpSp>
      <p:grpSp>
        <p:nvGrpSpPr>
          <p:cNvPr id="17" name="그룹 23"/>
          <p:cNvGrpSpPr>
            <a:grpSpLocks/>
          </p:cNvGrpSpPr>
          <p:nvPr/>
        </p:nvGrpSpPr>
        <p:grpSpPr bwMode="auto">
          <a:xfrm>
            <a:off x="827091" y="2541390"/>
            <a:ext cx="7345363" cy="323850"/>
            <a:chOff x="827088" y="3576637"/>
            <a:chExt cx="7344731" cy="432000"/>
          </a:xfrm>
          <a:solidFill>
            <a:srgbClr val="CDC1B6"/>
          </a:solidFill>
        </p:grpSpPr>
        <p:sp>
          <p:nvSpPr>
            <p:cNvPr id="18" name="직사각형 17"/>
            <p:cNvSpPr/>
            <p:nvPr/>
          </p:nvSpPr>
          <p:spPr>
            <a:xfrm>
              <a:off x="827088" y="3576637"/>
              <a:ext cx="1080994" cy="43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400" b="1" spc="-100">
                  <a:solidFill>
                    <a:schemeClr val="bg1"/>
                  </a:solidFill>
                  <a:latin typeface="+mn-ea"/>
                </a:rPr>
                <a:t>Model</a:t>
              </a: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2052533" y="3576637"/>
              <a:ext cx="6119286" cy="4320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CDC1B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rIns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800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200">
                  <a:solidFill>
                    <a:srgbClr val="3F3F48"/>
                  </a:solidFill>
                  <a:latin typeface="+mn-ea"/>
                </a:rPr>
                <a:t>MVC model (model 2)</a:t>
              </a:r>
            </a:p>
          </p:txBody>
        </p:sp>
      </p:grpSp>
      <p:grpSp>
        <p:nvGrpSpPr>
          <p:cNvPr id="20" name="그룹 26"/>
          <p:cNvGrpSpPr>
            <a:grpSpLocks/>
          </p:cNvGrpSpPr>
          <p:nvPr/>
        </p:nvGrpSpPr>
        <p:grpSpPr bwMode="auto">
          <a:xfrm>
            <a:off x="827088" y="3815358"/>
            <a:ext cx="7364412" cy="700606"/>
            <a:chOff x="827088" y="5229201"/>
            <a:chExt cx="7364600" cy="561885"/>
          </a:xfrm>
          <a:solidFill>
            <a:srgbClr val="CDC1B6"/>
          </a:solidFill>
        </p:grpSpPr>
        <p:sp>
          <p:nvSpPr>
            <p:cNvPr id="21" name="직사각형 20"/>
            <p:cNvSpPr/>
            <p:nvPr/>
          </p:nvSpPr>
          <p:spPr>
            <a:xfrm>
              <a:off x="2071720" y="5229201"/>
              <a:ext cx="6119968" cy="56188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CDC1B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rIns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80000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200" smtClean="0">
                  <a:solidFill>
                    <a:srgbClr val="3F3F48"/>
                  </a:solidFill>
                  <a:latin typeface="+mn-ea"/>
                </a:rPr>
                <a:t>jquery-3.4.1,   jquery-ui-1.12.1,</a:t>
              </a:r>
              <a:r>
                <a:rPr lang="en-US" altLang="ko-KR" sz="1200" smtClean="0">
                  <a:solidFill>
                    <a:srgbClr val="3F3F48"/>
                  </a:solidFill>
                  <a:latin typeface="+mn-ea"/>
                </a:rPr>
                <a:t> cos-26Dec2008, bootstrap-v4.4.1, popper</a:t>
              </a:r>
              <a:endParaRPr lang="en-US" altLang="ko-KR" sz="1200">
                <a:solidFill>
                  <a:schemeClr val="tx1"/>
                </a:solidFill>
              </a:endParaRPr>
            </a:p>
            <a:p>
              <a:pPr marL="180000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200" smtClean="0">
                  <a:solidFill>
                    <a:srgbClr val="3F3F48"/>
                  </a:solidFill>
                  <a:latin typeface="+mn-ea"/>
                </a:rPr>
                <a:t>Sweetalert, daum/mapjsapi/postcode, kakao.maps</a:t>
              </a:r>
              <a:endParaRPr kumimoji="0" lang="en-US" altLang="ko-KR" sz="1200">
                <a:solidFill>
                  <a:srgbClr val="3F3F48"/>
                </a:solidFill>
                <a:latin typeface="+mn-ea"/>
              </a:endParaRP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827088" y="5229201"/>
              <a:ext cx="1081115" cy="56188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400" b="1" spc="-100">
                  <a:solidFill>
                    <a:schemeClr val="bg1"/>
                  </a:solidFill>
                  <a:latin typeface="+mn-ea"/>
                </a:rPr>
                <a:t>Open</a:t>
              </a: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400" b="1" spc="-100">
                  <a:solidFill>
                    <a:schemeClr val="bg1"/>
                  </a:solidFill>
                  <a:latin typeface="+mn-ea"/>
                </a:rPr>
                <a:t>Source</a:t>
              </a:r>
            </a:p>
          </p:txBody>
        </p:sp>
      </p:grpSp>
      <p:grpSp>
        <p:nvGrpSpPr>
          <p:cNvPr id="23" name="그룹 25"/>
          <p:cNvGrpSpPr>
            <a:grpSpLocks/>
          </p:cNvGrpSpPr>
          <p:nvPr/>
        </p:nvGrpSpPr>
        <p:grpSpPr bwMode="auto">
          <a:xfrm>
            <a:off x="827088" y="3390306"/>
            <a:ext cx="7345362" cy="325041"/>
            <a:chOff x="827088" y="4800600"/>
            <a:chExt cx="7344730" cy="432000"/>
          </a:xfrm>
          <a:solidFill>
            <a:srgbClr val="CDC1B6"/>
          </a:solidFill>
        </p:grpSpPr>
        <p:sp>
          <p:nvSpPr>
            <p:cNvPr id="24" name="직사각형 23"/>
            <p:cNvSpPr/>
            <p:nvPr/>
          </p:nvSpPr>
          <p:spPr>
            <a:xfrm>
              <a:off x="827088" y="4800600"/>
              <a:ext cx="1080994" cy="43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400" b="1" spc="-100">
                  <a:solidFill>
                    <a:schemeClr val="bg1"/>
                  </a:solidFill>
                  <a:latin typeface="+mn-ea"/>
                </a:rPr>
                <a:t>Tool</a:t>
              </a: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2052533" y="4800600"/>
              <a:ext cx="6119285" cy="4320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CDC1B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rIns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800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200">
                  <a:solidFill>
                    <a:srgbClr val="3F3F48"/>
                  </a:solidFill>
                  <a:latin typeface="+mn-ea"/>
                </a:rPr>
                <a:t>Eclipse IDE for Enterprise Java </a:t>
              </a:r>
              <a:r>
                <a:rPr lang="en-US" altLang="ko-KR" sz="1200" smtClean="0">
                  <a:solidFill>
                    <a:srgbClr val="3F3F48"/>
                  </a:solidFill>
                  <a:latin typeface="+mn-ea"/>
                </a:rPr>
                <a:t>Developers, </a:t>
              </a:r>
              <a:r>
                <a:rPr kumimoji="0" lang="en-US" altLang="ko-KR" sz="1200" err="1">
                  <a:solidFill>
                    <a:srgbClr val="3F3F48"/>
                  </a:solidFill>
                  <a:latin typeface="+mn-ea"/>
                </a:rPr>
                <a:t>eXERD</a:t>
              </a:r>
              <a:r>
                <a:rPr kumimoji="0" lang="en-US" altLang="ko-KR" sz="1200">
                  <a:solidFill>
                    <a:srgbClr val="3F3F48"/>
                  </a:solidFill>
                  <a:latin typeface="+mn-ea"/>
                </a:rPr>
                <a:t> (E-R Modeling Tool)</a:t>
              </a:r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1873895" y="115131"/>
            <a:ext cx="21602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rgbClr val="756B5F"/>
                </a:solidFill>
              </a:rPr>
              <a:t>(Resources)</a:t>
            </a:r>
            <a:endParaRPr lang="ko-KR" altLang="en-US" sz="1200" b="1">
              <a:solidFill>
                <a:srgbClr val="756B5F"/>
              </a:solidFill>
            </a:endParaRPr>
          </a:p>
        </p:txBody>
      </p:sp>
      <p:sp>
        <p:nvSpPr>
          <p:cNvPr id="26" name="슬라이드 번호 개체 틀 2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74B11-60DB-405B-8211-256C6E064270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323528" y="80505"/>
            <a:ext cx="223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>
                <a:solidFill>
                  <a:srgbClr val="756B5F"/>
                </a:solidFill>
              </a:rPr>
              <a:t>2.  </a:t>
            </a:r>
            <a:r>
              <a:rPr lang="ko-KR" altLang="en-US" b="1">
                <a:solidFill>
                  <a:srgbClr val="756B5F"/>
                </a:solidFill>
              </a:rPr>
              <a:t>개발환경</a:t>
            </a:r>
          </a:p>
        </p:txBody>
      </p:sp>
    </p:spTree>
    <p:extLst>
      <p:ext uri="{BB962C8B-B14F-4D97-AF65-F5344CB8AC3E}">
        <p14:creationId xmlns:p14="http://schemas.microsoft.com/office/powerpoint/2010/main" val="3257003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74B11-60DB-405B-8211-256C6E064270}" type="slidenum">
              <a:rPr lang="ko-KR" altLang="en-US" smtClean="0"/>
              <a:pPr/>
              <a:t>6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23529" y="80505"/>
            <a:ext cx="2937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>
                <a:solidFill>
                  <a:srgbClr val="756B5F"/>
                </a:solidFill>
              </a:rPr>
              <a:t>3.  </a:t>
            </a:r>
            <a:r>
              <a:rPr lang="ko-KR" altLang="en-US" b="1" smtClean="0">
                <a:solidFill>
                  <a:srgbClr val="756B5F"/>
                </a:solidFill>
              </a:rPr>
              <a:t>작업분할구조</a:t>
            </a:r>
            <a:r>
              <a:rPr lang="ko-KR" altLang="en-US" b="1">
                <a:solidFill>
                  <a:srgbClr val="756B5F"/>
                </a:solidFill>
              </a:rPr>
              <a:t>도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555778" y="115131"/>
            <a:ext cx="16561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smtClean="0">
                <a:solidFill>
                  <a:srgbClr val="756B5F"/>
                </a:solidFill>
              </a:rPr>
              <a:t>(</a:t>
            </a:r>
            <a:r>
              <a:rPr lang="ko-KR" altLang="en-US" sz="1200" b="1" smtClean="0">
                <a:solidFill>
                  <a:srgbClr val="756B5F"/>
                </a:solidFill>
              </a:rPr>
              <a:t>사용자 모드 측 </a:t>
            </a:r>
            <a:r>
              <a:rPr lang="en-US" altLang="ko-KR" sz="1200" b="1" smtClean="0">
                <a:solidFill>
                  <a:srgbClr val="756B5F"/>
                </a:solidFill>
              </a:rPr>
              <a:t>WBS)</a:t>
            </a:r>
            <a:endParaRPr lang="ko-KR" altLang="en-US" sz="1200" b="1">
              <a:solidFill>
                <a:srgbClr val="756B5F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139953" y="504220"/>
            <a:ext cx="670528" cy="243000"/>
          </a:xfrm>
          <a:prstGeom prst="rect">
            <a:avLst/>
          </a:prstGeom>
          <a:solidFill>
            <a:srgbClr val="987C4D"/>
          </a:solidFill>
          <a:ln>
            <a:solidFill>
              <a:srgbClr val="987C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000" b="1" smtClean="0"/>
              <a:t>FOOD*</a:t>
            </a:r>
            <a:endParaRPr lang="ko-KR" altLang="en-US" sz="1000" b="1" smtClean="0"/>
          </a:p>
        </p:txBody>
      </p:sp>
      <p:sp>
        <p:nvSpPr>
          <p:cNvPr id="9" name="직사각형 8"/>
          <p:cNvSpPr/>
          <p:nvPr/>
        </p:nvSpPr>
        <p:spPr>
          <a:xfrm>
            <a:off x="2026213" y="1524472"/>
            <a:ext cx="576000" cy="243000"/>
          </a:xfrm>
          <a:prstGeom prst="rect">
            <a:avLst/>
          </a:prstGeom>
          <a:solidFill>
            <a:srgbClr val="987C4D"/>
          </a:solidFill>
          <a:ln>
            <a:solidFill>
              <a:srgbClr val="987C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b="1" smtClean="0"/>
              <a:t>고객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8460432" y="1562264"/>
            <a:ext cx="576000" cy="243000"/>
          </a:xfrm>
          <a:prstGeom prst="rect">
            <a:avLst/>
          </a:prstGeom>
          <a:solidFill>
            <a:srgbClr val="987C4D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b="1" smtClean="0"/>
              <a:t>관리자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6375703" y="2273974"/>
            <a:ext cx="1098130" cy="378000"/>
          </a:xfrm>
          <a:prstGeom prst="rect">
            <a:avLst/>
          </a:prstGeom>
          <a:solidFill>
            <a:srgbClr val="987C4D"/>
          </a:solidFill>
          <a:ln>
            <a:solidFill>
              <a:srgbClr val="987C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000" b="1" smtClean="0"/>
              <a:t>C.S</a:t>
            </a:r>
          </a:p>
          <a:p>
            <a:pPr algn="ctr"/>
            <a:r>
              <a:rPr lang="ko-KR" altLang="en-US" sz="1000" b="1" smtClean="0"/>
              <a:t>게시판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649180" y="2265371"/>
            <a:ext cx="682460" cy="378000"/>
          </a:xfrm>
          <a:prstGeom prst="rect">
            <a:avLst/>
          </a:prstGeom>
          <a:solidFill>
            <a:srgbClr val="987C4D"/>
          </a:solidFill>
          <a:ln>
            <a:solidFill>
              <a:srgbClr val="987C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b="1" smtClean="0"/>
              <a:t>회원 가입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1883093" y="2265371"/>
            <a:ext cx="862253" cy="378000"/>
          </a:xfrm>
          <a:prstGeom prst="rect">
            <a:avLst/>
          </a:prstGeom>
          <a:solidFill>
            <a:srgbClr val="987C4D"/>
          </a:solidFill>
          <a:ln>
            <a:solidFill>
              <a:srgbClr val="987C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b="1" smtClean="0"/>
              <a:t>마이 페이지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4205067" y="2274936"/>
            <a:ext cx="639582" cy="378000"/>
          </a:xfrm>
          <a:prstGeom prst="rect">
            <a:avLst/>
          </a:prstGeom>
          <a:solidFill>
            <a:srgbClr val="987C4D"/>
          </a:solidFill>
          <a:ln>
            <a:solidFill>
              <a:srgbClr val="987C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b="1" smtClean="0"/>
              <a:t>상품 관련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5819429" y="3283914"/>
            <a:ext cx="432491" cy="378000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b="1" err="1" smtClean="0">
                <a:solidFill>
                  <a:schemeClr val="tx1"/>
                </a:solidFill>
              </a:rPr>
              <a:t>글작성</a:t>
            </a:r>
            <a:endParaRPr lang="ko-KR" altLang="en-US" sz="1000" b="1" smtClean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331640" y="3313525"/>
            <a:ext cx="360000" cy="378000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b="1" smtClean="0">
                <a:solidFill>
                  <a:schemeClr val="tx1"/>
                </a:solidFill>
              </a:rPr>
              <a:t>정보수정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3709346" y="3305952"/>
            <a:ext cx="360000" cy="378000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b="1" smtClean="0">
                <a:solidFill>
                  <a:schemeClr val="tx1"/>
                </a:solidFill>
              </a:rPr>
              <a:t>상품검색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7072660" y="3283914"/>
            <a:ext cx="453561" cy="378000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b="1" err="1" smtClean="0">
                <a:solidFill>
                  <a:schemeClr val="tx1"/>
                </a:solidFill>
              </a:rPr>
              <a:t>글보기</a:t>
            </a:r>
            <a:endParaRPr lang="ko-KR" altLang="en-US" sz="1000" b="1" smtClean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996154" y="3299234"/>
            <a:ext cx="360000" cy="378000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b="1" smtClean="0">
                <a:solidFill>
                  <a:schemeClr val="tx1"/>
                </a:solidFill>
              </a:rPr>
              <a:t>회원탈퇴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2244053" y="3299235"/>
            <a:ext cx="623450" cy="378000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b="1" smtClean="0">
                <a:solidFill>
                  <a:schemeClr val="tx1"/>
                </a:solidFill>
              </a:rPr>
              <a:t>포인트 </a:t>
            </a:r>
            <a:endParaRPr lang="en-US" altLang="ko-KR" sz="1000" b="1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000" b="1" smtClean="0">
                <a:solidFill>
                  <a:schemeClr val="tx1"/>
                </a:solidFill>
              </a:rPr>
              <a:t>정보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4343560" y="3299235"/>
            <a:ext cx="360000" cy="378000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b="1" smtClean="0">
                <a:solidFill>
                  <a:schemeClr val="tx1"/>
                </a:solidFill>
              </a:rPr>
              <a:t>상세보기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6454922" y="3283914"/>
            <a:ext cx="469846" cy="378000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b="1" err="1" smtClean="0">
                <a:solidFill>
                  <a:schemeClr val="tx1"/>
                </a:solidFill>
              </a:rPr>
              <a:t>글수정</a:t>
            </a:r>
            <a:endParaRPr lang="ko-KR" altLang="en-US" sz="1000" b="1" smtClean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7751184" y="3290271"/>
            <a:ext cx="407482" cy="378000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b="1" err="1" smtClean="0">
                <a:solidFill>
                  <a:schemeClr val="tx1"/>
                </a:solidFill>
              </a:rPr>
              <a:t>글삭제</a:t>
            </a:r>
            <a:endParaRPr lang="ko-KR" altLang="en-US" sz="1000" b="1" smtClean="0">
              <a:solidFill>
                <a:schemeClr val="tx1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7096050" y="4022644"/>
            <a:ext cx="406781" cy="378000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b="1" smtClean="0">
                <a:solidFill>
                  <a:schemeClr val="tx1"/>
                </a:solidFill>
              </a:rPr>
              <a:t>답변</a:t>
            </a:r>
            <a:endParaRPr lang="en-US" altLang="ko-KR" sz="1000" b="1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000" b="1" smtClean="0">
                <a:solidFill>
                  <a:schemeClr val="tx1"/>
                </a:solidFill>
              </a:rPr>
              <a:t>쓰</a:t>
            </a:r>
            <a:r>
              <a:rPr lang="ko-KR" altLang="en-US" sz="1000" b="1">
                <a:solidFill>
                  <a:schemeClr val="tx1"/>
                </a:solidFill>
              </a:rPr>
              <a:t>기</a:t>
            </a:r>
            <a:endParaRPr lang="ko-KR" altLang="en-US" sz="1000" b="1" smtClean="0">
              <a:solidFill>
                <a:schemeClr val="tx1"/>
              </a:solidFill>
            </a:endParaRPr>
          </a:p>
        </p:txBody>
      </p:sp>
      <p:cxnSp>
        <p:nvCxnSpPr>
          <p:cNvPr id="73" name="꺾인 연결선 72"/>
          <p:cNvCxnSpPr/>
          <p:nvPr/>
        </p:nvCxnSpPr>
        <p:spPr>
          <a:xfrm rot="5400000">
            <a:off x="1403363" y="1346900"/>
            <a:ext cx="497899" cy="1323803"/>
          </a:xfrm>
          <a:prstGeom prst="bentConnector3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꺾인 연결선 121"/>
          <p:cNvCxnSpPr/>
          <p:nvPr/>
        </p:nvCxnSpPr>
        <p:spPr>
          <a:xfrm rot="16200000" flipH="1">
            <a:off x="6467029" y="-742002"/>
            <a:ext cx="314403" cy="4248408"/>
          </a:xfrm>
          <a:prstGeom prst="bentConnector3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 flipV="1">
            <a:off x="2314219" y="2017069"/>
            <a:ext cx="1" cy="238945"/>
          </a:xfrm>
          <a:prstGeom prst="line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/>
          <p:cNvCxnSpPr/>
          <p:nvPr/>
        </p:nvCxnSpPr>
        <p:spPr>
          <a:xfrm flipV="1">
            <a:off x="6920139" y="2017134"/>
            <a:ext cx="1" cy="252806"/>
          </a:xfrm>
          <a:prstGeom prst="line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직사각형 61"/>
          <p:cNvSpPr/>
          <p:nvPr/>
        </p:nvSpPr>
        <p:spPr>
          <a:xfrm>
            <a:off x="3669804" y="889338"/>
            <a:ext cx="1643396" cy="323433"/>
          </a:xfrm>
          <a:prstGeom prst="rect">
            <a:avLst/>
          </a:prstGeom>
          <a:solidFill>
            <a:srgbClr val="987C4D"/>
          </a:solidFill>
          <a:ln>
            <a:solidFill>
              <a:srgbClr val="987C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b="1" smtClean="0"/>
              <a:t>로그인 </a:t>
            </a:r>
            <a:r>
              <a:rPr lang="en-US" altLang="ko-KR" sz="1000" b="1" smtClean="0"/>
              <a:t>&amp; </a:t>
            </a:r>
            <a:r>
              <a:rPr lang="ko-KR" altLang="en-US" sz="1000" b="1" smtClean="0"/>
              <a:t>로그아웃</a:t>
            </a:r>
          </a:p>
        </p:txBody>
      </p:sp>
      <p:cxnSp>
        <p:nvCxnSpPr>
          <p:cNvPr id="68" name="꺾인 연결선 67"/>
          <p:cNvCxnSpPr>
            <a:stCxn id="9" idx="0"/>
          </p:cNvCxnSpPr>
          <p:nvPr/>
        </p:nvCxnSpPr>
        <p:spPr>
          <a:xfrm rot="5400000" flipH="1" flipV="1">
            <a:off x="3339794" y="364241"/>
            <a:ext cx="134650" cy="2185813"/>
          </a:xfrm>
          <a:prstGeom prst="bentConnector2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직사각형 108"/>
          <p:cNvSpPr/>
          <p:nvPr/>
        </p:nvSpPr>
        <p:spPr>
          <a:xfrm>
            <a:off x="3586963" y="3938824"/>
            <a:ext cx="360000" cy="378000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b="1" smtClean="0">
                <a:solidFill>
                  <a:schemeClr val="tx1"/>
                </a:solidFill>
              </a:rPr>
              <a:t>리뷰보기</a:t>
            </a:r>
          </a:p>
        </p:txBody>
      </p:sp>
      <p:sp>
        <p:nvSpPr>
          <p:cNvPr id="111" name="직사각형 110"/>
          <p:cNvSpPr/>
          <p:nvPr/>
        </p:nvSpPr>
        <p:spPr>
          <a:xfrm>
            <a:off x="4630481" y="3939864"/>
            <a:ext cx="360000" cy="378000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b="1" smtClean="0">
                <a:solidFill>
                  <a:schemeClr val="tx1"/>
                </a:solidFill>
              </a:rPr>
              <a:t>장바구니</a:t>
            </a:r>
          </a:p>
        </p:txBody>
      </p:sp>
      <p:sp>
        <p:nvSpPr>
          <p:cNvPr id="113" name="직사각형 112"/>
          <p:cNvSpPr/>
          <p:nvPr/>
        </p:nvSpPr>
        <p:spPr>
          <a:xfrm>
            <a:off x="5000362" y="3300804"/>
            <a:ext cx="360000" cy="378000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b="1" smtClean="0">
                <a:solidFill>
                  <a:schemeClr val="tx1"/>
                </a:solidFill>
              </a:rPr>
              <a:t>상품</a:t>
            </a:r>
            <a:endParaRPr lang="en-US" altLang="ko-KR" sz="1000" b="1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000" b="1" smtClean="0">
                <a:solidFill>
                  <a:schemeClr val="tx1"/>
                </a:solidFill>
              </a:rPr>
              <a:t>정</a:t>
            </a:r>
            <a:r>
              <a:rPr lang="ko-KR" altLang="en-US" sz="1000" b="1">
                <a:solidFill>
                  <a:schemeClr val="tx1"/>
                </a:solidFill>
              </a:rPr>
              <a:t>렬</a:t>
            </a:r>
            <a:endParaRPr lang="ko-KR" altLang="en-US" sz="1000" b="1" smtClean="0">
              <a:solidFill>
                <a:schemeClr val="tx1"/>
              </a:solidFill>
            </a:endParaRPr>
          </a:p>
        </p:txBody>
      </p:sp>
      <p:cxnSp>
        <p:nvCxnSpPr>
          <p:cNvPr id="114" name="직선 연결선 113"/>
          <p:cNvCxnSpPr/>
          <p:nvPr/>
        </p:nvCxnSpPr>
        <p:spPr>
          <a:xfrm flipV="1">
            <a:off x="4528286" y="2010605"/>
            <a:ext cx="1" cy="252806"/>
          </a:xfrm>
          <a:prstGeom prst="line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꺾인 연결선 106"/>
          <p:cNvCxnSpPr>
            <a:stCxn id="20" idx="0"/>
          </p:cNvCxnSpPr>
          <p:nvPr/>
        </p:nvCxnSpPr>
        <p:spPr>
          <a:xfrm rot="5400000" flipH="1" flipV="1">
            <a:off x="4159572" y="2743712"/>
            <a:ext cx="292014" cy="832467"/>
          </a:xfrm>
          <a:prstGeom prst="bentConnector2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연결선 125"/>
          <p:cNvCxnSpPr>
            <a:stCxn id="14" idx="2"/>
            <a:endCxn id="27" idx="0"/>
          </p:cNvCxnSpPr>
          <p:nvPr/>
        </p:nvCxnSpPr>
        <p:spPr>
          <a:xfrm flipH="1">
            <a:off x="4523560" y="2652936"/>
            <a:ext cx="1298" cy="646299"/>
          </a:xfrm>
          <a:prstGeom prst="line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꺾인 연결선 127"/>
          <p:cNvCxnSpPr>
            <a:stCxn id="113" idx="0"/>
          </p:cNvCxnSpPr>
          <p:nvPr/>
        </p:nvCxnSpPr>
        <p:spPr>
          <a:xfrm rot="16200000" flipV="1">
            <a:off x="4642710" y="2763151"/>
            <a:ext cx="286866" cy="788439"/>
          </a:xfrm>
          <a:prstGeom prst="bentConnector2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꺾인 연결선 136"/>
          <p:cNvCxnSpPr/>
          <p:nvPr/>
        </p:nvCxnSpPr>
        <p:spPr>
          <a:xfrm rot="16200000" flipV="1">
            <a:off x="7415075" y="2753012"/>
            <a:ext cx="286866" cy="788439"/>
          </a:xfrm>
          <a:prstGeom prst="bentConnector2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직선 연결선 144"/>
          <p:cNvCxnSpPr>
            <a:stCxn id="28" idx="0"/>
          </p:cNvCxnSpPr>
          <p:nvPr/>
        </p:nvCxnSpPr>
        <p:spPr>
          <a:xfrm flipV="1">
            <a:off x="6689845" y="2999815"/>
            <a:ext cx="0" cy="284099"/>
          </a:xfrm>
          <a:prstGeom prst="line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직선 연결선 146"/>
          <p:cNvCxnSpPr>
            <a:stCxn id="21" idx="0"/>
          </p:cNvCxnSpPr>
          <p:nvPr/>
        </p:nvCxnSpPr>
        <p:spPr>
          <a:xfrm flipH="1" flipV="1">
            <a:off x="7299440" y="2999815"/>
            <a:ext cx="1" cy="284099"/>
          </a:xfrm>
          <a:prstGeom prst="line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꺾인 연결선 153"/>
          <p:cNvCxnSpPr>
            <a:stCxn id="17" idx="0"/>
          </p:cNvCxnSpPr>
          <p:nvPr/>
        </p:nvCxnSpPr>
        <p:spPr>
          <a:xfrm rot="5400000" flipH="1" flipV="1">
            <a:off x="6640890" y="2398583"/>
            <a:ext cx="280116" cy="1490546"/>
          </a:xfrm>
          <a:prstGeom prst="bentConnector2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직선 연결선 155"/>
          <p:cNvCxnSpPr>
            <a:stCxn id="11" idx="2"/>
          </p:cNvCxnSpPr>
          <p:nvPr/>
        </p:nvCxnSpPr>
        <p:spPr>
          <a:xfrm flipH="1">
            <a:off x="6920139" y="2651974"/>
            <a:ext cx="4629" cy="347841"/>
          </a:xfrm>
          <a:prstGeom prst="line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직선 연결선 157"/>
          <p:cNvCxnSpPr>
            <a:stCxn id="21" idx="2"/>
            <a:endCxn id="30" idx="0"/>
          </p:cNvCxnSpPr>
          <p:nvPr/>
        </p:nvCxnSpPr>
        <p:spPr>
          <a:xfrm>
            <a:off x="7299441" y="3661914"/>
            <a:ext cx="0" cy="360730"/>
          </a:xfrm>
          <a:prstGeom prst="line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2315484" y="2010605"/>
            <a:ext cx="4604655" cy="0"/>
          </a:xfrm>
          <a:prstGeom prst="line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직사각형 52"/>
          <p:cNvSpPr/>
          <p:nvPr/>
        </p:nvSpPr>
        <p:spPr>
          <a:xfrm>
            <a:off x="395536" y="3318673"/>
            <a:ext cx="360000" cy="378000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b="1" smtClean="0">
                <a:solidFill>
                  <a:schemeClr val="tx1"/>
                </a:solidFill>
              </a:rPr>
              <a:t>배송</a:t>
            </a:r>
            <a:endParaRPr lang="en-US" altLang="ko-KR" sz="1000" b="1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000" b="1" smtClean="0">
                <a:solidFill>
                  <a:schemeClr val="tx1"/>
                </a:solidFill>
              </a:rPr>
              <a:t>확인</a:t>
            </a:r>
            <a:endParaRPr lang="en-US" altLang="ko-KR" sz="1000" b="1" smtClean="0">
              <a:solidFill>
                <a:schemeClr val="tx1"/>
              </a:solidFill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863372" y="3318673"/>
            <a:ext cx="360000" cy="378000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b="1" smtClean="0">
                <a:solidFill>
                  <a:schemeClr val="tx1"/>
                </a:solidFill>
              </a:rPr>
              <a:t>주문</a:t>
            </a:r>
            <a:endParaRPr lang="en-US" altLang="ko-KR" sz="1000" b="1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000" b="1" smtClean="0">
                <a:solidFill>
                  <a:schemeClr val="tx1"/>
                </a:solidFill>
              </a:rPr>
              <a:t>목</a:t>
            </a:r>
            <a:r>
              <a:rPr lang="ko-KR" altLang="en-US" sz="1000" b="1">
                <a:solidFill>
                  <a:schemeClr val="tx1"/>
                </a:solidFill>
              </a:rPr>
              <a:t>록</a:t>
            </a:r>
            <a:endParaRPr lang="en-US" altLang="ko-KR" sz="1000" b="1" smtClean="0">
              <a:solidFill>
                <a:schemeClr val="tx1"/>
              </a:solidFill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1792396" y="3305952"/>
            <a:ext cx="360000" cy="378000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b="1" smtClean="0">
                <a:solidFill>
                  <a:schemeClr val="tx1"/>
                </a:solidFill>
              </a:rPr>
              <a:t>쿠폰 조회</a:t>
            </a:r>
            <a:endParaRPr lang="en-US" altLang="ko-KR" sz="1000" b="1" smtClean="0">
              <a:solidFill>
                <a:schemeClr val="tx1"/>
              </a:solidFill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4107757" y="3940580"/>
            <a:ext cx="360000" cy="378000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b="1" smtClean="0">
                <a:solidFill>
                  <a:schemeClr val="tx1"/>
                </a:solidFill>
              </a:rPr>
              <a:t>바로</a:t>
            </a:r>
            <a:endParaRPr lang="en-US" altLang="ko-KR" sz="1000" b="1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000" b="1" smtClean="0">
                <a:solidFill>
                  <a:schemeClr val="tx1"/>
                </a:solidFill>
              </a:rPr>
              <a:t>구매</a:t>
            </a:r>
            <a:endParaRPr lang="en-US" altLang="ko-KR" sz="1000" b="1" smtClean="0">
              <a:solidFill>
                <a:schemeClr val="tx1"/>
              </a:solidFill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5133200" y="3944228"/>
            <a:ext cx="360000" cy="378000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b="1" smtClean="0">
                <a:solidFill>
                  <a:schemeClr val="tx1"/>
                </a:solidFill>
              </a:rPr>
              <a:t>리뷰쓰기</a:t>
            </a:r>
          </a:p>
        </p:txBody>
      </p:sp>
      <p:sp>
        <p:nvSpPr>
          <p:cNvPr id="60" name="직사각형 59"/>
          <p:cNvSpPr/>
          <p:nvPr/>
        </p:nvSpPr>
        <p:spPr>
          <a:xfrm>
            <a:off x="3233886" y="4507324"/>
            <a:ext cx="527076" cy="378000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000" b="1" smtClean="0">
                <a:solidFill>
                  <a:schemeClr val="tx1"/>
                </a:solidFill>
              </a:rPr>
              <a:t>MD</a:t>
            </a:r>
            <a:r>
              <a:rPr lang="ko-KR" altLang="en-US" sz="1000" b="1" smtClean="0">
                <a:solidFill>
                  <a:schemeClr val="tx1"/>
                </a:solidFill>
              </a:rPr>
              <a:t>답변 보기</a:t>
            </a:r>
          </a:p>
        </p:txBody>
      </p:sp>
      <p:sp>
        <p:nvSpPr>
          <p:cNvPr id="61" name="직사각형 60"/>
          <p:cNvSpPr/>
          <p:nvPr/>
        </p:nvSpPr>
        <p:spPr>
          <a:xfrm>
            <a:off x="3864322" y="4512728"/>
            <a:ext cx="552557" cy="378000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b="1" smtClean="0">
                <a:solidFill>
                  <a:schemeClr val="tx1"/>
                </a:solidFill>
              </a:rPr>
              <a:t>좋아요</a:t>
            </a:r>
            <a:endParaRPr lang="en-US" altLang="ko-KR" sz="1000" b="1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000" b="1" smtClean="0">
                <a:solidFill>
                  <a:schemeClr val="tx1"/>
                </a:solidFill>
              </a:rPr>
              <a:t>클릭</a:t>
            </a:r>
          </a:p>
        </p:txBody>
      </p:sp>
      <p:cxnSp>
        <p:nvCxnSpPr>
          <p:cNvPr id="64" name="직선 연결선 63"/>
          <p:cNvCxnSpPr/>
          <p:nvPr/>
        </p:nvCxnSpPr>
        <p:spPr>
          <a:xfrm flipV="1">
            <a:off x="3177560" y="3025707"/>
            <a:ext cx="0" cy="284099"/>
          </a:xfrm>
          <a:prstGeom prst="line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/>
          <p:cNvCxnSpPr/>
          <p:nvPr/>
        </p:nvCxnSpPr>
        <p:spPr>
          <a:xfrm flipV="1">
            <a:off x="1509560" y="3027613"/>
            <a:ext cx="0" cy="284099"/>
          </a:xfrm>
          <a:prstGeom prst="line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/>
          <p:cNvCxnSpPr/>
          <p:nvPr/>
        </p:nvCxnSpPr>
        <p:spPr>
          <a:xfrm flipV="1">
            <a:off x="2555776" y="3022850"/>
            <a:ext cx="0" cy="284099"/>
          </a:xfrm>
          <a:prstGeom prst="line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66"/>
          <p:cNvCxnSpPr/>
          <p:nvPr/>
        </p:nvCxnSpPr>
        <p:spPr>
          <a:xfrm flipV="1">
            <a:off x="577656" y="3032109"/>
            <a:ext cx="0" cy="284099"/>
          </a:xfrm>
          <a:prstGeom prst="line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8"/>
          <p:cNvCxnSpPr/>
          <p:nvPr/>
        </p:nvCxnSpPr>
        <p:spPr>
          <a:xfrm flipV="1">
            <a:off x="1969048" y="3028564"/>
            <a:ext cx="0" cy="284099"/>
          </a:xfrm>
          <a:prstGeom prst="line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 69"/>
          <p:cNvCxnSpPr/>
          <p:nvPr/>
        </p:nvCxnSpPr>
        <p:spPr>
          <a:xfrm flipV="1">
            <a:off x="1043608" y="3032939"/>
            <a:ext cx="0" cy="284099"/>
          </a:xfrm>
          <a:prstGeom prst="line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 flipV="1">
            <a:off x="575536" y="3032109"/>
            <a:ext cx="2602024" cy="830"/>
          </a:xfrm>
          <a:prstGeom prst="line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>
            <a:stCxn id="13" idx="2"/>
          </p:cNvCxnSpPr>
          <p:nvPr/>
        </p:nvCxnSpPr>
        <p:spPr>
          <a:xfrm flipH="1">
            <a:off x="2314212" y="2643371"/>
            <a:ext cx="8" cy="389568"/>
          </a:xfrm>
          <a:prstGeom prst="line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>
            <a:endCxn id="109" idx="0"/>
          </p:cNvCxnSpPr>
          <p:nvPr/>
        </p:nvCxnSpPr>
        <p:spPr>
          <a:xfrm>
            <a:off x="3766963" y="3842279"/>
            <a:ext cx="0" cy="96545"/>
          </a:xfrm>
          <a:prstGeom prst="line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 75"/>
          <p:cNvCxnSpPr/>
          <p:nvPr/>
        </p:nvCxnSpPr>
        <p:spPr>
          <a:xfrm>
            <a:off x="4283968" y="3843516"/>
            <a:ext cx="0" cy="96545"/>
          </a:xfrm>
          <a:prstGeom prst="line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/>
          <p:cNvCxnSpPr/>
          <p:nvPr/>
        </p:nvCxnSpPr>
        <p:spPr>
          <a:xfrm>
            <a:off x="4807076" y="3843516"/>
            <a:ext cx="0" cy="96545"/>
          </a:xfrm>
          <a:prstGeom prst="line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/>
          <p:cNvCxnSpPr/>
          <p:nvPr/>
        </p:nvCxnSpPr>
        <p:spPr>
          <a:xfrm>
            <a:off x="5311695" y="3854168"/>
            <a:ext cx="0" cy="96545"/>
          </a:xfrm>
          <a:prstGeom prst="line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 flipV="1">
            <a:off x="3760962" y="3842279"/>
            <a:ext cx="1552238" cy="1237"/>
          </a:xfrm>
          <a:prstGeom prst="line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>
            <a:stCxn id="27" idx="2"/>
          </p:cNvCxnSpPr>
          <p:nvPr/>
        </p:nvCxnSpPr>
        <p:spPr>
          <a:xfrm>
            <a:off x="4523560" y="3677235"/>
            <a:ext cx="0" cy="166281"/>
          </a:xfrm>
          <a:prstGeom prst="line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 flipV="1">
            <a:off x="3497424" y="4405407"/>
            <a:ext cx="0" cy="106680"/>
          </a:xfrm>
          <a:prstGeom prst="line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연결선 84"/>
          <p:cNvCxnSpPr/>
          <p:nvPr/>
        </p:nvCxnSpPr>
        <p:spPr>
          <a:xfrm flipV="1">
            <a:off x="4142767" y="4410154"/>
            <a:ext cx="0" cy="106680"/>
          </a:xfrm>
          <a:prstGeom prst="line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/>
          <p:cNvCxnSpPr/>
          <p:nvPr/>
        </p:nvCxnSpPr>
        <p:spPr>
          <a:xfrm>
            <a:off x="3497424" y="4410154"/>
            <a:ext cx="643176" cy="0"/>
          </a:xfrm>
          <a:prstGeom prst="line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/>
          <p:cNvCxnSpPr>
            <a:stCxn id="109" idx="2"/>
          </p:cNvCxnSpPr>
          <p:nvPr/>
        </p:nvCxnSpPr>
        <p:spPr>
          <a:xfrm>
            <a:off x="3766963" y="4316824"/>
            <a:ext cx="0" cy="93330"/>
          </a:xfrm>
          <a:prstGeom prst="line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4135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74B11-60DB-405B-8211-256C6E064270}" type="slidenum">
              <a:rPr lang="ko-KR" altLang="en-US" smtClean="0"/>
              <a:pPr/>
              <a:t>7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23529" y="80505"/>
            <a:ext cx="2937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>
                <a:solidFill>
                  <a:srgbClr val="756B5F"/>
                </a:solidFill>
              </a:rPr>
              <a:t>3.  </a:t>
            </a:r>
            <a:r>
              <a:rPr lang="ko-KR" altLang="en-US" b="1" smtClean="0">
                <a:solidFill>
                  <a:srgbClr val="756B5F"/>
                </a:solidFill>
              </a:rPr>
              <a:t>작업분할구조</a:t>
            </a:r>
            <a:r>
              <a:rPr lang="ko-KR" altLang="en-US" b="1">
                <a:solidFill>
                  <a:srgbClr val="756B5F"/>
                </a:solidFill>
              </a:rPr>
              <a:t>도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555778" y="115131"/>
            <a:ext cx="16561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smtClean="0">
                <a:solidFill>
                  <a:srgbClr val="756B5F"/>
                </a:solidFill>
              </a:rPr>
              <a:t>(</a:t>
            </a:r>
            <a:r>
              <a:rPr lang="ko-KR" altLang="en-US" sz="1200" b="1" smtClean="0">
                <a:solidFill>
                  <a:srgbClr val="756B5F"/>
                </a:solidFill>
              </a:rPr>
              <a:t>관리자 모드 측 </a:t>
            </a:r>
            <a:r>
              <a:rPr lang="en-US" altLang="ko-KR" sz="1200" b="1" smtClean="0">
                <a:solidFill>
                  <a:srgbClr val="756B5F"/>
                </a:solidFill>
              </a:rPr>
              <a:t>WBS)</a:t>
            </a:r>
            <a:endParaRPr lang="ko-KR" altLang="en-US" sz="1200" b="1">
              <a:solidFill>
                <a:srgbClr val="756B5F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101812" y="632680"/>
            <a:ext cx="792128" cy="243000"/>
          </a:xfrm>
          <a:prstGeom prst="rect">
            <a:avLst/>
          </a:prstGeom>
          <a:solidFill>
            <a:srgbClr val="987C4D"/>
          </a:solidFill>
          <a:ln>
            <a:solidFill>
              <a:srgbClr val="987C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000" b="1" smtClean="0"/>
              <a:t>FOOD*</a:t>
            </a:r>
            <a:endParaRPr lang="ko-KR" altLang="en-US" sz="1000" b="1"/>
          </a:p>
        </p:txBody>
      </p:sp>
      <p:sp>
        <p:nvSpPr>
          <p:cNvPr id="9" name="직사각형 8"/>
          <p:cNvSpPr/>
          <p:nvPr/>
        </p:nvSpPr>
        <p:spPr>
          <a:xfrm>
            <a:off x="35496" y="1577812"/>
            <a:ext cx="576000" cy="243000"/>
          </a:xfrm>
          <a:prstGeom prst="rect">
            <a:avLst/>
          </a:prstGeom>
          <a:solidFill>
            <a:srgbClr val="987C4D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b="1" smtClean="0"/>
              <a:t>고객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6588224" y="1592744"/>
            <a:ext cx="576000" cy="243000"/>
          </a:xfrm>
          <a:prstGeom prst="rect">
            <a:avLst/>
          </a:prstGeom>
          <a:solidFill>
            <a:srgbClr val="987C4D"/>
          </a:solidFill>
          <a:ln>
            <a:solidFill>
              <a:srgbClr val="987C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b="1" smtClean="0"/>
              <a:t>관리자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1261989" y="2274607"/>
            <a:ext cx="933747" cy="378000"/>
          </a:xfrm>
          <a:prstGeom prst="rect">
            <a:avLst/>
          </a:prstGeom>
          <a:solidFill>
            <a:srgbClr val="987C4D"/>
          </a:solidFill>
          <a:ln>
            <a:solidFill>
              <a:srgbClr val="987C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b="1" smtClean="0"/>
              <a:t>상품</a:t>
            </a:r>
            <a:r>
              <a:rPr lang="en-US" altLang="ko-KR" sz="1000" b="1" smtClean="0"/>
              <a:t>MD</a:t>
            </a:r>
            <a:endParaRPr lang="ko-KR" altLang="en-US" sz="1000" b="1" smtClean="0"/>
          </a:p>
        </p:txBody>
      </p:sp>
      <p:sp>
        <p:nvSpPr>
          <p:cNvPr id="16" name="직사각형 15"/>
          <p:cNvSpPr/>
          <p:nvPr/>
        </p:nvSpPr>
        <p:spPr>
          <a:xfrm>
            <a:off x="4669317" y="2291945"/>
            <a:ext cx="1102126" cy="429154"/>
          </a:xfrm>
          <a:prstGeom prst="rect">
            <a:avLst/>
          </a:prstGeom>
          <a:solidFill>
            <a:srgbClr val="987C4D"/>
          </a:solidFill>
          <a:ln>
            <a:solidFill>
              <a:srgbClr val="987C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000" b="1" smtClean="0"/>
              <a:t>C.S </a:t>
            </a:r>
            <a:r>
              <a:rPr lang="ko-KR" altLang="en-US" sz="1000" b="1" smtClean="0"/>
              <a:t>게시판 관리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1555975" y="3346736"/>
            <a:ext cx="360000" cy="378000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b="1" smtClean="0">
                <a:solidFill>
                  <a:schemeClr val="tx1"/>
                </a:solidFill>
              </a:rPr>
              <a:t>상품수정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1095462" y="3346819"/>
            <a:ext cx="360000" cy="378000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b="1" smtClean="0">
                <a:solidFill>
                  <a:schemeClr val="tx1"/>
                </a:solidFill>
              </a:rPr>
              <a:t>상품등록</a:t>
            </a:r>
          </a:p>
        </p:txBody>
      </p:sp>
      <p:sp>
        <p:nvSpPr>
          <p:cNvPr id="39" name="직사각형 38"/>
          <p:cNvSpPr/>
          <p:nvPr/>
        </p:nvSpPr>
        <p:spPr>
          <a:xfrm>
            <a:off x="3678326" y="995125"/>
            <a:ext cx="1643396" cy="323433"/>
          </a:xfrm>
          <a:prstGeom prst="rect">
            <a:avLst/>
          </a:prstGeom>
          <a:solidFill>
            <a:srgbClr val="987C4D"/>
          </a:solidFill>
          <a:ln>
            <a:solidFill>
              <a:srgbClr val="987C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b="1" smtClean="0"/>
              <a:t>로그인 </a:t>
            </a:r>
            <a:r>
              <a:rPr lang="en-US" altLang="ko-KR" sz="1000" b="1" smtClean="0"/>
              <a:t>&amp; </a:t>
            </a:r>
            <a:r>
              <a:rPr lang="ko-KR" altLang="en-US" sz="1000" b="1" smtClean="0"/>
              <a:t>로그아웃</a:t>
            </a:r>
          </a:p>
        </p:txBody>
      </p:sp>
      <p:cxnSp>
        <p:nvCxnSpPr>
          <p:cNvPr id="122" name="꺾인 연결선 121"/>
          <p:cNvCxnSpPr/>
          <p:nvPr/>
        </p:nvCxnSpPr>
        <p:spPr>
          <a:xfrm rot="16200000" flipH="1">
            <a:off x="5551031" y="258026"/>
            <a:ext cx="274186" cy="2376199"/>
          </a:xfrm>
          <a:prstGeom prst="bentConnector3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꺾인 연결선 123"/>
          <p:cNvCxnSpPr>
            <a:stCxn id="39" idx="2"/>
            <a:endCxn id="9" idx="0"/>
          </p:cNvCxnSpPr>
          <p:nvPr/>
        </p:nvCxnSpPr>
        <p:spPr>
          <a:xfrm rot="5400000">
            <a:off x="2282133" y="-640079"/>
            <a:ext cx="259254" cy="4176528"/>
          </a:xfrm>
          <a:prstGeom prst="bentConnector3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 flipV="1">
            <a:off x="1763687" y="2058277"/>
            <a:ext cx="1" cy="209010"/>
          </a:xfrm>
          <a:prstGeom prst="line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 flipV="1">
            <a:off x="5237644" y="2059228"/>
            <a:ext cx="1" cy="263474"/>
          </a:xfrm>
          <a:prstGeom prst="line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연결선 81"/>
          <p:cNvCxnSpPr/>
          <p:nvPr/>
        </p:nvCxnSpPr>
        <p:spPr>
          <a:xfrm>
            <a:off x="1731811" y="2649721"/>
            <a:ext cx="0" cy="682162"/>
          </a:xfrm>
          <a:prstGeom prst="line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직사각형 100"/>
          <p:cNvSpPr/>
          <p:nvPr/>
        </p:nvSpPr>
        <p:spPr>
          <a:xfrm>
            <a:off x="2031606" y="3346736"/>
            <a:ext cx="360000" cy="378000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b="1" smtClean="0">
                <a:solidFill>
                  <a:schemeClr val="tx1"/>
                </a:solidFill>
              </a:rPr>
              <a:t>상품삭제</a:t>
            </a:r>
          </a:p>
        </p:txBody>
      </p:sp>
      <p:sp>
        <p:nvSpPr>
          <p:cNvPr id="123" name="직사각형 122"/>
          <p:cNvSpPr/>
          <p:nvPr/>
        </p:nvSpPr>
        <p:spPr>
          <a:xfrm>
            <a:off x="412114" y="3339478"/>
            <a:ext cx="392582" cy="378000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b="1" smtClean="0">
                <a:solidFill>
                  <a:schemeClr val="tx1"/>
                </a:solidFill>
              </a:rPr>
              <a:t>쿠폰</a:t>
            </a:r>
            <a:endParaRPr lang="en-US" altLang="ko-KR" sz="1000" b="1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000" b="1" smtClean="0">
                <a:solidFill>
                  <a:schemeClr val="tx1"/>
                </a:solidFill>
              </a:rPr>
              <a:t>발행</a:t>
            </a:r>
          </a:p>
        </p:txBody>
      </p:sp>
      <p:sp>
        <p:nvSpPr>
          <p:cNvPr id="125" name="직사각형 124"/>
          <p:cNvSpPr/>
          <p:nvPr/>
        </p:nvSpPr>
        <p:spPr>
          <a:xfrm>
            <a:off x="2555778" y="3346819"/>
            <a:ext cx="360000" cy="378000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b="1" smtClean="0">
                <a:solidFill>
                  <a:schemeClr val="tx1"/>
                </a:solidFill>
              </a:rPr>
              <a:t>재고 추가</a:t>
            </a:r>
          </a:p>
        </p:txBody>
      </p:sp>
      <p:sp>
        <p:nvSpPr>
          <p:cNvPr id="126" name="직사각형 125"/>
          <p:cNvSpPr/>
          <p:nvPr/>
        </p:nvSpPr>
        <p:spPr>
          <a:xfrm>
            <a:off x="4893940" y="3347922"/>
            <a:ext cx="578472" cy="378000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b="1" smtClean="0">
                <a:solidFill>
                  <a:schemeClr val="tx1"/>
                </a:solidFill>
              </a:rPr>
              <a:t>글 삭제</a:t>
            </a:r>
          </a:p>
        </p:txBody>
      </p:sp>
      <p:sp>
        <p:nvSpPr>
          <p:cNvPr id="127" name="직사각형 126"/>
          <p:cNvSpPr/>
          <p:nvPr/>
        </p:nvSpPr>
        <p:spPr>
          <a:xfrm>
            <a:off x="5652120" y="3347922"/>
            <a:ext cx="578472" cy="378000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b="1" smtClean="0">
                <a:solidFill>
                  <a:schemeClr val="tx1"/>
                </a:solidFill>
              </a:rPr>
              <a:t>글 수정</a:t>
            </a:r>
          </a:p>
        </p:txBody>
      </p:sp>
      <p:sp>
        <p:nvSpPr>
          <p:cNvPr id="128" name="직사각형 127"/>
          <p:cNvSpPr/>
          <p:nvPr/>
        </p:nvSpPr>
        <p:spPr>
          <a:xfrm>
            <a:off x="4134140" y="3347922"/>
            <a:ext cx="578472" cy="378000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b="1" smtClean="0">
                <a:solidFill>
                  <a:schemeClr val="tx1"/>
                </a:solidFill>
              </a:rPr>
              <a:t>글 게시</a:t>
            </a:r>
          </a:p>
        </p:txBody>
      </p:sp>
      <p:cxnSp>
        <p:nvCxnSpPr>
          <p:cNvPr id="148" name="직선 연결선 147"/>
          <p:cNvCxnSpPr>
            <a:stCxn id="39" idx="0"/>
            <a:endCxn id="5" idx="2"/>
          </p:cNvCxnSpPr>
          <p:nvPr/>
        </p:nvCxnSpPr>
        <p:spPr>
          <a:xfrm flipH="1" flipV="1">
            <a:off x="4497876" y="875680"/>
            <a:ext cx="2148" cy="119445"/>
          </a:xfrm>
          <a:prstGeom prst="line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직사각형 59"/>
          <p:cNvSpPr/>
          <p:nvPr/>
        </p:nvSpPr>
        <p:spPr>
          <a:xfrm>
            <a:off x="3081263" y="3347922"/>
            <a:ext cx="770335" cy="378000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b="1" smtClean="0">
                <a:solidFill>
                  <a:schemeClr val="tx1"/>
                </a:solidFill>
              </a:rPr>
              <a:t>리뷰답변작성</a:t>
            </a:r>
          </a:p>
        </p:txBody>
      </p:sp>
      <p:sp>
        <p:nvSpPr>
          <p:cNvPr id="61" name="직사각형 60"/>
          <p:cNvSpPr/>
          <p:nvPr/>
        </p:nvSpPr>
        <p:spPr>
          <a:xfrm>
            <a:off x="7063269" y="2291945"/>
            <a:ext cx="1102126" cy="429154"/>
          </a:xfrm>
          <a:prstGeom prst="rect">
            <a:avLst/>
          </a:prstGeom>
          <a:solidFill>
            <a:srgbClr val="987C4D"/>
          </a:solidFill>
          <a:ln>
            <a:solidFill>
              <a:srgbClr val="987C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b="1" smtClean="0"/>
              <a:t>회원 관리</a:t>
            </a:r>
          </a:p>
        </p:txBody>
      </p:sp>
      <p:sp>
        <p:nvSpPr>
          <p:cNvPr id="62" name="직사각형 61"/>
          <p:cNvSpPr/>
          <p:nvPr/>
        </p:nvSpPr>
        <p:spPr>
          <a:xfrm>
            <a:off x="6563506" y="3347922"/>
            <a:ext cx="901382" cy="378000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b="1" smtClean="0">
                <a:solidFill>
                  <a:schemeClr val="tx1"/>
                </a:solidFill>
              </a:rPr>
              <a:t>고객 정보 조회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7614332" y="3347922"/>
            <a:ext cx="1311424" cy="378000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b="1" smtClean="0">
                <a:solidFill>
                  <a:schemeClr val="tx1"/>
                </a:solidFill>
              </a:rPr>
              <a:t>일별</a:t>
            </a:r>
            <a:r>
              <a:rPr lang="en-US" altLang="ko-KR" sz="1000" b="1" smtClean="0">
                <a:solidFill>
                  <a:schemeClr val="tx1"/>
                </a:solidFill>
              </a:rPr>
              <a:t>,</a:t>
            </a:r>
            <a:r>
              <a:rPr lang="ko-KR" altLang="en-US" sz="1000" b="1" smtClean="0">
                <a:solidFill>
                  <a:schemeClr val="tx1"/>
                </a:solidFill>
              </a:rPr>
              <a:t>월별 매출 조회</a:t>
            </a:r>
          </a:p>
        </p:txBody>
      </p:sp>
      <p:cxnSp>
        <p:nvCxnSpPr>
          <p:cNvPr id="7" name="직선 연결선 6"/>
          <p:cNvCxnSpPr/>
          <p:nvPr/>
        </p:nvCxnSpPr>
        <p:spPr>
          <a:xfrm flipH="1" flipV="1">
            <a:off x="608405" y="2985760"/>
            <a:ext cx="1" cy="341056"/>
          </a:xfrm>
          <a:prstGeom prst="line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 flipH="1" flipV="1">
            <a:off x="2737891" y="2997276"/>
            <a:ext cx="1" cy="341056"/>
          </a:xfrm>
          <a:prstGeom prst="line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/>
          <p:cNvCxnSpPr/>
          <p:nvPr/>
        </p:nvCxnSpPr>
        <p:spPr>
          <a:xfrm flipH="1" flipV="1">
            <a:off x="1285919" y="2997448"/>
            <a:ext cx="1" cy="341056"/>
          </a:xfrm>
          <a:prstGeom prst="line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/>
          <p:cNvCxnSpPr/>
          <p:nvPr/>
        </p:nvCxnSpPr>
        <p:spPr>
          <a:xfrm flipH="1" flipV="1">
            <a:off x="2222787" y="2998718"/>
            <a:ext cx="1" cy="341056"/>
          </a:xfrm>
          <a:prstGeom prst="line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/>
          <p:cNvCxnSpPr/>
          <p:nvPr/>
        </p:nvCxnSpPr>
        <p:spPr>
          <a:xfrm flipH="1" flipV="1">
            <a:off x="3491879" y="2991032"/>
            <a:ext cx="1" cy="341056"/>
          </a:xfrm>
          <a:prstGeom prst="line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/>
          <p:cNvCxnSpPr/>
          <p:nvPr/>
        </p:nvCxnSpPr>
        <p:spPr>
          <a:xfrm flipH="1" flipV="1">
            <a:off x="4427983" y="3003798"/>
            <a:ext cx="1" cy="341056"/>
          </a:xfrm>
          <a:prstGeom prst="line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/>
          <p:cNvCxnSpPr/>
          <p:nvPr/>
        </p:nvCxnSpPr>
        <p:spPr>
          <a:xfrm flipH="1" flipV="1">
            <a:off x="5220071" y="3003798"/>
            <a:ext cx="1" cy="341056"/>
          </a:xfrm>
          <a:prstGeom prst="line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/>
          <p:cNvCxnSpPr/>
          <p:nvPr/>
        </p:nvCxnSpPr>
        <p:spPr>
          <a:xfrm flipH="1" flipV="1">
            <a:off x="5940152" y="3003798"/>
            <a:ext cx="1" cy="341056"/>
          </a:xfrm>
          <a:prstGeom prst="line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/>
          <p:cNvCxnSpPr/>
          <p:nvPr/>
        </p:nvCxnSpPr>
        <p:spPr>
          <a:xfrm flipH="1" flipV="1">
            <a:off x="7020271" y="3003798"/>
            <a:ext cx="1" cy="341056"/>
          </a:xfrm>
          <a:prstGeom prst="line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/>
          <p:cNvCxnSpPr/>
          <p:nvPr/>
        </p:nvCxnSpPr>
        <p:spPr>
          <a:xfrm flipH="1" flipV="1">
            <a:off x="8266632" y="3003732"/>
            <a:ext cx="1" cy="341056"/>
          </a:xfrm>
          <a:prstGeom prst="line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608405" y="2992110"/>
            <a:ext cx="2883475" cy="0"/>
          </a:xfrm>
          <a:prstGeom prst="line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4423598" y="3003732"/>
            <a:ext cx="1527290" cy="0"/>
          </a:xfrm>
          <a:prstGeom prst="line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7020272" y="3003798"/>
            <a:ext cx="1249772" cy="0"/>
          </a:xfrm>
          <a:prstGeom prst="line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>
            <a:stCxn id="61" idx="2"/>
          </p:cNvCxnSpPr>
          <p:nvPr/>
        </p:nvCxnSpPr>
        <p:spPr>
          <a:xfrm>
            <a:off x="7614332" y="2721099"/>
            <a:ext cx="0" cy="276177"/>
          </a:xfrm>
          <a:prstGeom prst="line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>
            <a:endCxn id="16" idx="2"/>
          </p:cNvCxnSpPr>
          <p:nvPr/>
        </p:nvCxnSpPr>
        <p:spPr>
          <a:xfrm flipV="1">
            <a:off x="5220380" y="2721099"/>
            <a:ext cx="0" cy="277619"/>
          </a:xfrm>
          <a:prstGeom prst="line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/>
          <p:cNvCxnSpPr/>
          <p:nvPr/>
        </p:nvCxnSpPr>
        <p:spPr>
          <a:xfrm flipV="1">
            <a:off x="7625003" y="2062382"/>
            <a:ext cx="1" cy="271458"/>
          </a:xfrm>
          <a:prstGeom prst="line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1771307" y="2062382"/>
            <a:ext cx="5850645" cy="0"/>
          </a:xfrm>
          <a:prstGeom prst="line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>
            <a:stCxn id="10" idx="2"/>
          </p:cNvCxnSpPr>
          <p:nvPr/>
        </p:nvCxnSpPr>
        <p:spPr>
          <a:xfrm>
            <a:off x="6876224" y="1835744"/>
            <a:ext cx="0" cy="222533"/>
          </a:xfrm>
          <a:prstGeom prst="line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7195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74B11-60DB-405B-8211-256C6E064270}" type="slidenum">
              <a:rPr lang="ko-KR" altLang="en-US" smtClean="0"/>
              <a:pPr/>
              <a:t>8</a:t>
            </a:fld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09891" y="80505"/>
            <a:ext cx="8450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>
                <a:solidFill>
                  <a:srgbClr val="756B5F"/>
                </a:solidFill>
              </a:rPr>
              <a:t>4.  Gantt Chart</a:t>
            </a:r>
            <a:r>
              <a:rPr lang="ko-KR" altLang="en-US" b="1">
                <a:solidFill>
                  <a:srgbClr val="756B5F"/>
                </a:solidFill>
              </a:rPr>
              <a:t>를 이용한 일정관리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891" y="555526"/>
            <a:ext cx="3919254" cy="36003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7319" y="1293024"/>
            <a:ext cx="4608511" cy="30196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6028" y="364990"/>
            <a:ext cx="4608511" cy="9106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77635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/>
          <p:cNvGrpSpPr/>
          <p:nvPr/>
        </p:nvGrpSpPr>
        <p:grpSpPr>
          <a:xfrm>
            <a:off x="227950" y="962462"/>
            <a:ext cx="7641620" cy="3401125"/>
            <a:chOff x="732006" y="1539147"/>
            <a:chExt cx="7641620" cy="1202197"/>
          </a:xfrm>
        </p:grpSpPr>
        <p:sp>
          <p:nvSpPr>
            <p:cNvPr id="3" name="모서리가 둥근 직사각형 2"/>
            <p:cNvSpPr/>
            <p:nvPr/>
          </p:nvSpPr>
          <p:spPr>
            <a:xfrm>
              <a:off x="1079612" y="1556794"/>
              <a:ext cx="1044116" cy="297403"/>
            </a:xfrm>
            <a:prstGeom prst="roundRect">
              <a:avLst/>
            </a:prstGeom>
            <a:solidFill>
              <a:srgbClr val="C6BB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>
                  <a:solidFill>
                    <a:schemeClr val="bg1"/>
                  </a:solidFill>
                  <a:latin typeface="HY중고딕" panose="02030600000101010101" pitchFamily="18" charset="-127"/>
                  <a:ea typeface="HY중고딕" panose="02030600000101010101" pitchFamily="18" charset="-127"/>
                  <a:cs typeface="Segoe UI Black" panose="020B0A02040204020203" pitchFamily="34" charset="0"/>
                </a:rPr>
                <a:t>비회원</a:t>
              </a:r>
            </a:p>
          </p:txBody>
        </p:sp>
        <p:sp>
          <p:nvSpPr>
            <p:cNvPr id="4" name="모서리가 둥근 직사각형 3"/>
            <p:cNvSpPr/>
            <p:nvPr/>
          </p:nvSpPr>
          <p:spPr>
            <a:xfrm>
              <a:off x="3165647" y="1539147"/>
              <a:ext cx="1044116" cy="317770"/>
            </a:xfrm>
            <a:prstGeom prst="roundRect">
              <a:avLst/>
            </a:prstGeom>
            <a:solidFill>
              <a:srgbClr val="C6BB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smtClean="0">
                  <a:solidFill>
                    <a:schemeClr val="bg1"/>
                  </a:solidFill>
                  <a:latin typeface="HY중고딕" panose="02030600000101010101" pitchFamily="18" charset="-127"/>
                  <a:ea typeface="HY중고딕" panose="02030600000101010101" pitchFamily="18" charset="-127"/>
                  <a:cs typeface="Segoe UI Black" panose="020B0A02040204020203" pitchFamily="34" charset="0"/>
                </a:rPr>
                <a:t>회원</a:t>
              </a:r>
              <a:endParaRPr lang="ko-KR" altLang="en-US" sz="1600" b="1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Segoe UI Black" panose="020B0A02040204020203" pitchFamily="34" charset="0"/>
              </a:endParaRPr>
            </a:p>
          </p:txBody>
        </p:sp>
        <p:sp>
          <p:nvSpPr>
            <p:cNvPr id="5" name="모서리가 둥근 직사각형 4"/>
            <p:cNvSpPr/>
            <p:nvPr/>
          </p:nvSpPr>
          <p:spPr>
            <a:xfrm>
              <a:off x="4705663" y="1556793"/>
              <a:ext cx="874449" cy="297404"/>
            </a:xfrm>
            <a:prstGeom prst="roundRect">
              <a:avLst/>
            </a:prstGeom>
            <a:solidFill>
              <a:srgbClr val="C6BB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smtClean="0">
                  <a:solidFill>
                    <a:schemeClr val="bg1"/>
                  </a:solidFill>
                  <a:latin typeface="HY중고딕" panose="02030600000101010101" pitchFamily="18" charset="-127"/>
                  <a:ea typeface="HY중고딕" panose="02030600000101010101" pitchFamily="18" charset="-127"/>
                  <a:cs typeface="Segoe UI Black" panose="020B0A02040204020203" pitchFamily="34" charset="0"/>
                </a:rPr>
                <a:t>상품 </a:t>
              </a:r>
              <a:r>
                <a:rPr lang="en-US" altLang="ko-KR" sz="1600" b="1" smtClean="0">
                  <a:solidFill>
                    <a:schemeClr val="bg1"/>
                  </a:solidFill>
                  <a:latin typeface="HY중고딕" panose="02030600000101010101" pitchFamily="18" charset="-127"/>
                  <a:ea typeface="HY중고딕" panose="02030600000101010101" pitchFamily="18" charset="-127"/>
                  <a:cs typeface="Segoe UI Black" panose="020B0A02040204020203" pitchFamily="34" charset="0"/>
                </a:rPr>
                <a:t>MD</a:t>
              </a:r>
              <a:endParaRPr lang="ko-KR" altLang="en-US" sz="1600" b="1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Segoe UI Black" panose="020B0A02040204020203" pitchFamily="34" charset="0"/>
              </a:endParaRPr>
            </a:p>
          </p:txBody>
        </p:sp>
        <p:sp>
          <p:nvSpPr>
            <p:cNvPr id="6" name="모서리가 둥근 직사각형 5"/>
            <p:cNvSpPr/>
            <p:nvPr/>
          </p:nvSpPr>
          <p:spPr>
            <a:xfrm>
              <a:off x="7329510" y="1566271"/>
              <a:ext cx="1044116" cy="266975"/>
            </a:xfrm>
            <a:prstGeom prst="roundRect">
              <a:avLst/>
            </a:prstGeom>
            <a:solidFill>
              <a:srgbClr val="C6BB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smtClean="0">
                  <a:solidFill>
                    <a:schemeClr val="bg1"/>
                  </a:solidFill>
                  <a:latin typeface="HY중고딕" panose="02030600000101010101" pitchFamily="18" charset="-127"/>
                  <a:ea typeface="HY중고딕" panose="02030600000101010101" pitchFamily="18" charset="-127"/>
                  <a:cs typeface="Segoe UI Black" panose="020B0A02040204020203" pitchFamily="34" charset="0"/>
                </a:rPr>
                <a:t>회원</a:t>
              </a:r>
              <a:endParaRPr lang="en-US" altLang="ko-KR" sz="1600" b="1" smtClean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Segoe UI Black" panose="020B0A02040204020203" pitchFamily="34" charset="0"/>
              </a:endParaRPr>
            </a:p>
            <a:p>
              <a:pPr algn="ctr"/>
              <a:r>
                <a:rPr lang="ko-KR" altLang="en-US" sz="1600" b="1" smtClean="0">
                  <a:solidFill>
                    <a:schemeClr val="bg1"/>
                  </a:solidFill>
                  <a:latin typeface="HY중고딕" panose="02030600000101010101" pitchFamily="18" charset="-127"/>
                  <a:ea typeface="HY중고딕" panose="02030600000101010101" pitchFamily="18" charset="-127"/>
                  <a:cs typeface="Segoe UI Black" panose="020B0A02040204020203" pitchFamily="34" charset="0"/>
                </a:rPr>
                <a:t>관</a:t>
              </a:r>
              <a:r>
                <a:rPr lang="ko-KR" altLang="en-US" sz="1600" b="1">
                  <a:solidFill>
                    <a:schemeClr val="bg1"/>
                  </a:solidFill>
                  <a:latin typeface="HY중고딕" panose="02030600000101010101" pitchFamily="18" charset="-127"/>
                  <a:ea typeface="HY중고딕" panose="02030600000101010101" pitchFamily="18" charset="-127"/>
                  <a:cs typeface="Segoe UI Black" panose="020B0A02040204020203" pitchFamily="34" charset="0"/>
                </a:rPr>
                <a:t>리</a:t>
              </a:r>
            </a:p>
          </p:txBody>
        </p:sp>
        <p:sp>
          <p:nvSpPr>
            <p:cNvPr id="9" name="오른쪽 화살표 8"/>
            <p:cNvSpPr/>
            <p:nvPr/>
          </p:nvSpPr>
          <p:spPr>
            <a:xfrm>
              <a:off x="2244795" y="1548763"/>
              <a:ext cx="781169" cy="270239"/>
            </a:xfrm>
            <a:prstGeom prst="rightArrow">
              <a:avLst/>
            </a:prstGeom>
            <a:solidFill>
              <a:srgbClr val="333333"/>
            </a:solidFill>
            <a:ln>
              <a:solidFill>
                <a:srgbClr val="3333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smtClean="0"/>
                <a:t>회원</a:t>
              </a:r>
              <a:endParaRPr lang="en-US" altLang="ko-KR" sz="900" smtClean="0"/>
            </a:p>
            <a:p>
              <a:pPr algn="ctr"/>
              <a:r>
                <a:rPr lang="ko-KR" altLang="en-US" sz="900" smtClean="0"/>
                <a:t>가입</a:t>
              </a:r>
              <a:endParaRPr lang="ko-KR" altLang="en-US" sz="900"/>
            </a:p>
          </p:txBody>
        </p:sp>
        <p:sp>
          <p:nvSpPr>
            <p:cNvPr id="10" name="덧셈 기호 9"/>
            <p:cNvSpPr/>
            <p:nvPr/>
          </p:nvSpPr>
          <p:spPr>
            <a:xfrm>
              <a:off x="2283449" y="2206963"/>
              <a:ext cx="510784" cy="167844"/>
            </a:xfrm>
            <a:prstGeom prst="mathPlus">
              <a:avLst/>
            </a:prstGeom>
            <a:solidFill>
              <a:srgbClr val="4646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32006" y="2137654"/>
              <a:ext cx="1739328" cy="2284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b="1">
                  <a:solidFill>
                    <a:srgbClr val="464646"/>
                  </a:solidFill>
                  <a:latin typeface="+mn-ea"/>
                </a:rPr>
                <a:t> </a:t>
              </a:r>
              <a:r>
                <a:rPr lang="ko-KR" altLang="en-US" sz="1200" b="1" smtClean="0">
                  <a:solidFill>
                    <a:srgbClr val="464646"/>
                  </a:solidFill>
                  <a:latin typeface="+mn-ea"/>
                </a:rPr>
                <a:t>상품검색</a:t>
              </a:r>
              <a:endParaRPr lang="en-US" altLang="ko-KR" sz="1200" b="1" smtClean="0">
                <a:solidFill>
                  <a:srgbClr val="464646"/>
                </a:solidFill>
                <a:latin typeface="+mn-ea"/>
              </a:endParaRPr>
            </a:p>
            <a:p>
              <a:pPr marL="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b="1" smtClean="0">
                  <a:solidFill>
                    <a:srgbClr val="464646"/>
                  </a:solidFill>
                  <a:latin typeface="+mn-ea"/>
                </a:rPr>
                <a:t> </a:t>
              </a:r>
              <a:r>
                <a:rPr lang="en-US" altLang="ko-KR" sz="1200" b="1" smtClean="0">
                  <a:solidFill>
                    <a:srgbClr val="464646"/>
                  </a:solidFill>
                  <a:latin typeface="+mn-ea"/>
                </a:rPr>
                <a:t>C.S</a:t>
              </a:r>
              <a:r>
                <a:rPr lang="ko-KR" altLang="en-US" sz="1200" b="1" smtClean="0">
                  <a:solidFill>
                    <a:srgbClr val="464646"/>
                  </a:solidFill>
                  <a:latin typeface="+mn-ea"/>
                </a:rPr>
                <a:t>게시판 보기</a:t>
              </a:r>
              <a:endParaRPr lang="ko-KR" altLang="en-US" sz="1200" b="1">
                <a:solidFill>
                  <a:srgbClr val="464646"/>
                </a:solidFill>
                <a:latin typeface="+mn-ea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555776" y="2121242"/>
              <a:ext cx="1859208" cy="6201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b="1">
                  <a:solidFill>
                    <a:srgbClr val="464646"/>
                  </a:solidFill>
                  <a:latin typeface="+mn-ea"/>
                </a:rPr>
                <a:t> </a:t>
              </a:r>
              <a:r>
                <a:rPr lang="ko-KR" altLang="en-US" sz="1200" b="1" smtClean="0">
                  <a:solidFill>
                    <a:srgbClr val="464646"/>
                  </a:solidFill>
                  <a:latin typeface="+mn-ea"/>
                </a:rPr>
                <a:t>상품 검색</a:t>
              </a:r>
              <a:r>
                <a:rPr lang="en-US" altLang="ko-KR" sz="1200" b="1" smtClean="0">
                  <a:solidFill>
                    <a:srgbClr val="464646"/>
                  </a:solidFill>
                  <a:latin typeface="+mn-ea"/>
                </a:rPr>
                <a:t>&amp;</a:t>
              </a:r>
              <a:r>
                <a:rPr lang="ko-KR" altLang="en-US" sz="1200" b="1" smtClean="0">
                  <a:solidFill>
                    <a:srgbClr val="464646"/>
                  </a:solidFill>
                  <a:latin typeface="+mn-ea"/>
                </a:rPr>
                <a:t>구매</a:t>
              </a:r>
              <a:endParaRPr lang="en-US" altLang="ko-KR" sz="1200" b="1" smtClean="0">
                <a:solidFill>
                  <a:srgbClr val="464646"/>
                </a:solidFill>
                <a:latin typeface="+mn-ea"/>
              </a:endParaRPr>
            </a:p>
            <a:p>
              <a:pPr marL="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200" b="1">
                  <a:solidFill>
                    <a:srgbClr val="464646"/>
                  </a:solidFill>
                  <a:latin typeface="+mn-ea"/>
                </a:rPr>
                <a:t> </a:t>
              </a:r>
              <a:r>
                <a:rPr lang="ko-KR" altLang="en-US" sz="1200" b="1" smtClean="0">
                  <a:solidFill>
                    <a:srgbClr val="464646"/>
                  </a:solidFill>
                  <a:latin typeface="+mn-ea"/>
                </a:rPr>
                <a:t>장바구니 일괄구매</a:t>
              </a:r>
              <a:endParaRPr lang="en-US" altLang="ko-KR" sz="1200" b="1" smtClean="0">
                <a:solidFill>
                  <a:srgbClr val="464646"/>
                </a:solidFill>
                <a:latin typeface="+mn-ea"/>
              </a:endParaRPr>
            </a:p>
            <a:p>
              <a:pPr marL="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b="1" smtClean="0">
                  <a:solidFill>
                    <a:srgbClr val="464646"/>
                  </a:solidFill>
                  <a:latin typeface="+mn-ea"/>
                </a:rPr>
                <a:t> 포인트 적립</a:t>
              </a:r>
              <a:r>
                <a:rPr lang="en-US" altLang="ko-KR" sz="1200" b="1" smtClean="0">
                  <a:solidFill>
                    <a:srgbClr val="464646"/>
                  </a:solidFill>
                  <a:latin typeface="+mn-ea"/>
                </a:rPr>
                <a:t>&amp;</a:t>
              </a:r>
              <a:r>
                <a:rPr lang="ko-KR" altLang="en-US" sz="1200" b="1" smtClean="0">
                  <a:solidFill>
                    <a:srgbClr val="464646"/>
                  </a:solidFill>
                  <a:latin typeface="+mn-ea"/>
                </a:rPr>
                <a:t>이용</a:t>
              </a:r>
              <a:endParaRPr lang="en-US" altLang="ko-KR" sz="1200" b="1" smtClean="0">
                <a:solidFill>
                  <a:srgbClr val="464646"/>
                </a:solidFill>
                <a:latin typeface="+mn-ea"/>
              </a:endParaRPr>
            </a:p>
            <a:p>
              <a:pPr marL="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b="1" smtClean="0">
                  <a:solidFill>
                    <a:srgbClr val="464646"/>
                  </a:solidFill>
                  <a:latin typeface="+mn-ea"/>
                </a:rPr>
                <a:t> 쿠폰 사용</a:t>
              </a:r>
              <a:endParaRPr lang="en-US" altLang="ko-KR" sz="1200" b="1" smtClean="0">
                <a:solidFill>
                  <a:srgbClr val="464646"/>
                </a:solidFill>
                <a:latin typeface="+mn-ea"/>
              </a:endParaRPr>
            </a:p>
            <a:p>
              <a:pPr marL="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200" b="1">
                  <a:solidFill>
                    <a:srgbClr val="464646"/>
                  </a:solidFill>
                  <a:latin typeface="+mn-ea"/>
                </a:rPr>
                <a:t> </a:t>
              </a:r>
              <a:r>
                <a:rPr lang="ko-KR" altLang="en-US" sz="1200" b="1" smtClean="0">
                  <a:solidFill>
                    <a:srgbClr val="464646"/>
                  </a:solidFill>
                  <a:latin typeface="+mn-ea"/>
                </a:rPr>
                <a:t>리뷰게시판 이용</a:t>
              </a:r>
              <a:endParaRPr lang="en-US" altLang="ko-KR" sz="1200" b="1" smtClean="0">
                <a:solidFill>
                  <a:srgbClr val="464646"/>
                </a:solidFill>
                <a:latin typeface="+mn-ea"/>
              </a:endParaRPr>
            </a:p>
            <a:p>
              <a:pPr marL="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200" b="1">
                  <a:solidFill>
                    <a:srgbClr val="464646"/>
                  </a:solidFill>
                  <a:latin typeface="+mn-ea"/>
                </a:rPr>
                <a:t> C.S</a:t>
              </a:r>
              <a:r>
                <a:rPr lang="ko-KR" altLang="en-US" sz="1200" b="1">
                  <a:solidFill>
                    <a:srgbClr val="464646"/>
                  </a:solidFill>
                  <a:latin typeface="+mn-ea"/>
                </a:rPr>
                <a:t>게시판 이용</a:t>
              </a:r>
            </a:p>
          </p:txBody>
        </p:sp>
      </p:grp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74B11-60DB-405B-8211-256C6E064270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323528" y="80505"/>
            <a:ext cx="223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>
                <a:solidFill>
                  <a:srgbClr val="756B5F"/>
                </a:solidFill>
              </a:rPr>
              <a:t>5.  </a:t>
            </a:r>
            <a:r>
              <a:rPr lang="ko-KR" altLang="en-US" b="1">
                <a:solidFill>
                  <a:srgbClr val="756B5F"/>
                </a:solidFill>
              </a:rPr>
              <a:t>요구사항 분석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467547" y="465516"/>
            <a:ext cx="15953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이용자 권한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809482" y="2571750"/>
            <a:ext cx="245041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smtClean="0">
                <a:solidFill>
                  <a:srgbClr val="464646"/>
                </a:solidFill>
                <a:latin typeface="+mn-ea"/>
              </a:rPr>
              <a:t> 관리자 가입</a:t>
            </a:r>
            <a:endParaRPr lang="en-US" altLang="ko-KR" sz="1200" b="1" smtClean="0">
              <a:solidFill>
                <a:srgbClr val="464646"/>
              </a:solidFill>
              <a:latin typeface="+mn-ea"/>
            </a:endParaRPr>
          </a:p>
          <a:p>
            <a:pPr marL="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solidFill>
                  <a:srgbClr val="464646"/>
                </a:solidFill>
                <a:latin typeface="+mn-ea"/>
              </a:rPr>
              <a:t> </a:t>
            </a:r>
            <a:r>
              <a:rPr lang="ko-KR" altLang="en-US" sz="1200" b="1" smtClean="0">
                <a:solidFill>
                  <a:srgbClr val="464646"/>
                </a:solidFill>
                <a:latin typeface="+mn-ea"/>
              </a:rPr>
              <a:t>관리자 정보수정</a:t>
            </a:r>
            <a:endParaRPr lang="en-US" altLang="ko-KR" sz="1200" b="1">
              <a:solidFill>
                <a:srgbClr val="464646"/>
              </a:solidFill>
              <a:latin typeface="+mn-ea"/>
            </a:endParaRPr>
          </a:p>
          <a:p>
            <a:pPr marL="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smtClean="0">
                <a:solidFill>
                  <a:srgbClr val="464646"/>
                </a:solidFill>
                <a:latin typeface="+mn-ea"/>
              </a:rPr>
              <a:t> 회원 등급별쿠폰 발행</a:t>
            </a:r>
            <a:endParaRPr lang="en-US" altLang="ko-KR" sz="1200" b="1" smtClean="0">
              <a:solidFill>
                <a:srgbClr val="464646"/>
              </a:solidFill>
              <a:latin typeface="+mn-ea"/>
            </a:endParaRPr>
          </a:p>
          <a:p>
            <a:pPr marL="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smtClean="0">
                <a:solidFill>
                  <a:srgbClr val="464646"/>
                </a:solidFill>
                <a:latin typeface="+mn-ea"/>
              </a:rPr>
              <a:t> 상품 등록</a:t>
            </a:r>
            <a:endParaRPr lang="en-US" altLang="ko-KR" sz="1200" b="1" smtClean="0">
              <a:solidFill>
                <a:srgbClr val="464646"/>
              </a:solidFill>
              <a:latin typeface="+mn-ea"/>
            </a:endParaRPr>
          </a:p>
          <a:p>
            <a:pPr marL="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smtClean="0">
                <a:solidFill>
                  <a:srgbClr val="464646"/>
                </a:solidFill>
                <a:latin typeface="+mn-ea"/>
              </a:rPr>
              <a:t> 상품 수정</a:t>
            </a:r>
            <a:endParaRPr lang="en-US" altLang="ko-KR" sz="1200" b="1" smtClean="0">
              <a:solidFill>
                <a:srgbClr val="464646"/>
              </a:solidFill>
              <a:latin typeface="+mn-ea"/>
            </a:endParaRPr>
          </a:p>
          <a:p>
            <a:pPr marL="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smtClean="0">
                <a:solidFill>
                  <a:srgbClr val="464646"/>
                </a:solidFill>
                <a:latin typeface="+mn-ea"/>
              </a:rPr>
              <a:t> 재고 추가</a:t>
            </a:r>
            <a:endParaRPr lang="en-US" altLang="ko-KR" sz="1200" b="1" smtClean="0">
              <a:solidFill>
                <a:srgbClr val="464646"/>
              </a:solidFill>
              <a:latin typeface="+mn-ea"/>
            </a:endParaRPr>
          </a:p>
          <a:p>
            <a:pPr marL="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b="1" smtClean="0">
              <a:solidFill>
                <a:srgbClr val="464646"/>
              </a:solidFill>
              <a:latin typeface="+mn-ea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259892" y="2692392"/>
            <a:ext cx="24482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smtClean="0">
                <a:solidFill>
                  <a:srgbClr val="464646"/>
                </a:solidFill>
                <a:latin typeface="+mn-ea"/>
              </a:rPr>
              <a:t> 일자별 </a:t>
            </a:r>
            <a:r>
              <a:rPr lang="ko-KR" altLang="en-US" sz="1200" b="1">
                <a:solidFill>
                  <a:srgbClr val="464646"/>
                </a:solidFill>
                <a:latin typeface="+mn-ea"/>
              </a:rPr>
              <a:t>매출액 </a:t>
            </a:r>
            <a:r>
              <a:rPr lang="ko-KR" altLang="en-US" sz="1200" b="1" smtClean="0">
                <a:solidFill>
                  <a:srgbClr val="464646"/>
                </a:solidFill>
                <a:latin typeface="+mn-ea"/>
              </a:rPr>
              <a:t>확인</a:t>
            </a:r>
            <a:endParaRPr lang="en-US" altLang="ko-KR" sz="1200" b="1" smtClean="0">
              <a:solidFill>
                <a:srgbClr val="464646"/>
              </a:solidFill>
              <a:latin typeface="+mn-ea"/>
            </a:endParaRPr>
          </a:p>
          <a:p>
            <a:pPr marL="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solidFill>
                  <a:srgbClr val="464646"/>
                </a:solidFill>
                <a:latin typeface="+mn-ea"/>
              </a:rPr>
              <a:t> </a:t>
            </a:r>
            <a:r>
              <a:rPr lang="ko-KR" altLang="en-US" sz="1200" b="1" smtClean="0">
                <a:solidFill>
                  <a:srgbClr val="464646"/>
                </a:solidFill>
                <a:latin typeface="+mn-ea"/>
              </a:rPr>
              <a:t>리뷰 댓글 작성</a:t>
            </a:r>
            <a:endParaRPr lang="en-US" altLang="ko-KR" sz="1200" b="1" smtClean="0">
              <a:solidFill>
                <a:srgbClr val="464646"/>
              </a:solidFill>
              <a:latin typeface="+mn-ea"/>
            </a:endParaRPr>
          </a:p>
          <a:p>
            <a:pPr marL="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solidFill>
                  <a:srgbClr val="464646"/>
                </a:solidFill>
                <a:latin typeface="+mn-ea"/>
              </a:rPr>
              <a:t> </a:t>
            </a:r>
            <a:r>
              <a:rPr lang="en-US" altLang="ko-KR" sz="1200" b="1" smtClean="0">
                <a:solidFill>
                  <a:srgbClr val="464646"/>
                </a:solidFill>
                <a:latin typeface="+mn-ea"/>
              </a:rPr>
              <a:t>C.S</a:t>
            </a:r>
            <a:r>
              <a:rPr lang="ko-KR" altLang="en-US" sz="1200" b="1" smtClean="0">
                <a:solidFill>
                  <a:srgbClr val="464646"/>
                </a:solidFill>
                <a:latin typeface="+mn-ea"/>
              </a:rPr>
              <a:t>게시판 관리</a:t>
            </a:r>
            <a:endParaRPr lang="en-US" altLang="ko-KR" sz="1200" b="1">
              <a:solidFill>
                <a:srgbClr val="464646"/>
              </a:solidFill>
              <a:latin typeface="+mn-ea"/>
            </a:endParaRPr>
          </a:p>
          <a:p>
            <a:pPr marL="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b="1" smtClean="0">
              <a:solidFill>
                <a:srgbClr val="464646"/>
              </a:solidFill>
              <a:latin typeface="+mn-ea"/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5580112" y="1012387"/>
            <a:ext cx="874449" cy="841383"/>
          </a:xfrm>
          <a:prstGeom prst="roundRect">
            <a:avLst/>
          </a:prstGeom>
          <a:solidFill>
            <a:srgbClr val="C6BB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smtClean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Segoe UI Black" panose="020B0A02040204020203" pitchFamily="34" charset="0"/>
              </a:rPr>
              <a:t>C.S</a:t>
            </a:r>
          </a:p>
          <a:p>
            <a:pPr algn="ctr"/>
            <a:r>
              <a:rPr lang="ko-KR" altLang="en-US" sz="1600" b="1" smtClean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Segoe UI Black" panose="020B0A02040204020203" pitchFamily="34" charset="0"/>
              </a:rPr>
              <a:t>담당</a:t>
            </a:r>
            <a:endParaRPr lang="en-US" altLang="ko-KR" sz="1600" b="1" smtClean="0">
              <a:solidFill>
                <a:schemeClr val="bg1"/>
              </a:solidFill>
              <a:latin typeface="HY중고딕" panose="02030600000101010101" pitchFamily="18" charset="-127"/>
              <a:ea typeface="HY중고딕" panose="02030600000101010101" pitchFamily="18" charset="-127"/>
              <a:cs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4824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>
            <a:lumMod val="75000"/>
          </a:schemeClr>
        </a:solidFill>
        <a:ln>
          <a:solidFill>
            <a:schemeClr val="bg2">
              <a:lumMod val="75000"/>
            </a:schemeClr>
          </a:solidFill>
        </a:ln>
      </a:spPr>
      <a:bodyPr rot="0" spcFirstLastPara="0" vertOverflow="overflow" horzOverflow="overflow" vert="horz" wrap="square" lIns="0" tIns="0" rIns="0" bIns="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1000" b="1"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rgbClr val="756B5F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6423</TotalTime>
  <Words>1516</Words>
  <Application>Microsoft Office PowerPoint</Application>
  <PresentationFormat>화면 슬라이드 쇼(16:9)</PresentationFormat>
  <Paragraphs>397</Paragraphs>
  <Slides>29</Slides>
  <Notes>2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0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303-12</dc:creator>
  <cp:lastModifiedBy>TJ</cp:lastModifiedBy>
  <cp:revision>416</cp:revision>
  <dcterms:created xsi:type="dcterms:W3CDTF">2016-06-22T05:17:17Z</dcterms:created>
  <dcterms:modified xsi:type="dcterms:W3CDTF">2020-03-24T04:20:10Z</dcterms:modified>
</cp:coreProperties>
</file>